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1C7DDB"/>
    <a:srgbClr val="0948CB"/>
    <a:srgbClr val="0B49C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4434" autoAdjust="0"/>
  </p:normalViewPr>
  <p:slideViewPr>
    <p:cSldViewPr snapToGrid="0" snapToObjects="1">
      <p:cViewPr varScale="1">
        <p:scale>
          <a:sx n="70" d="100"/>
          <a:sy n="70" d="100"/>
        </p:scale>
        <p:origin x="92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12/5/2023</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3251294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400" dirty="0">
                <a:solidFill>
                  <a:schemeClr val="accent3">
                    <a:lumMod val="25000"/>
                  </a:schemeClr>
                </a:solidFill>
                <a:latin typeface="Abadi" panose="020B0604020104020204" pitchFamily="34" charset="0"/>
              </a:rPr>
              <a:t>Describe how data were </a:t>
            </a:r>
            <a:r>
              <a:rPr lang="en-US" sz="2400" dirty="0" smtClean="0">
                <a:solidFill>
                  <a:schemeClr val="accent3">
                    <a:lumMod val="25000"/>
                  </a:schemeClr>
                </a:solidFill>
                <a:latin typeface="Abadi" panose="020B0604020104020204" pitchFamily="34" charset="0"/>
              </a:rPr>
              <a:t>processed</a:t>
            </a:r>
            <a:endParaRPr lang="en-US" sz="2400" dirty="0">
              <a:solidFill>
                <a:schemeClr val="accent3">
                  <a:lumMod val="25000"/>
                </a:schemeClr>
              </a:solidFill>
              <a:latin typeface="Abadi" panose="020B0604020104020204" pitchFamily="34" charset="0"/>
            </a:endParaRPr>
          </a:p>
          <a:p>
            <a:pPr marL="457200" indent="-457200">
              <a:buFont typeface="+mj-lt"/>
              <a:buAutoNum type="arabicPeriod"/>
            </a:pPr>
            <a:r>
              <a:rPr lang="en-US" sz="1800" dirty="0" smtClean="0">
                <a:solidFill>
                  <a:schemeClr val="accent3">
                    <a:lumMod val="25000"/>
                  </a:schemeClr>
                </a:solidFill>
                <a:latin typeface="Abadi" panose="020B0604020104020204" pitchFamily="34" charset="0"/>
              </a:rPr>
              <a:t>Used </a:t>
            </a:r>
            <a:r>
              <a:rPr lang="en-US" sz="1800" b="1" dirty="0" err="1" smtClean="0">
                <a:solidFill>
                  <a:schemeClr val="accent3">
                    <a:lumMod val="25000"/>
                  </a:schemeClr>
                </a:solidFill>
                <a:latin typeface="Abadi" panose="020B0604020104020204" pitchFamily="34" charset="0"/>
              </a:rPr>
              <a:t>isnull</a:t>
            </a:r>
            <a:r>
              <a:rPr lang="en-US" sz="1800" b="1" dirty="0" smtClean="0">
                <a:solidFill>
                  <a:schemeClr val="accent3">
                    <a:lumMod val="25000"/>
                  </a:schemeClr>
                </a:solidFill>
                <a:latin typeface="Abadi" panose="020B0604020104020204" pitchFamily="34" charset="0"/>
              </a:rPr>
              <a:t>().sum() </a:t>
            </a:r>
            <a:r>
              <a:rPr lang="en-US" sz="1800" dirty="0" smtClean="0">
                <a:solidFill>
                  <a:schemeClr val="accent3">
                    <a:lumMod val="25000"/>
                  </a:schemeClr>
                </a:solidFill>
                <a:latin typeface="Abadi" panose="020B0604020104020204" pitchFamily="34" charset="0"/>
              </a:rPr>
              <a:t>function to summarize all the null in data frame</a:t>
            </a:r>
          </a:p>
          <a:p>
            <a:pPr marL="457200" indent="-457200">
              <a:buFont typeface="+mj-lt"/>
              <a:buAutoNum type="arabicPeriod"/>
            </a:pPr>
            <a:r>
              <a:rPr lang="en-US" sz="1800" dirty="0" smtClean="0">
                <a:solidFill>
                  <a:schemeClr val="accent3">
                    <a:lumMod val="25000"/>
                  </a:schemeClr>
                </a:solidFill>
                <a:latin typeface="Abadi" panose="020B0604020104020204" pitchFamily="34" charset="0"/>
              </a:rPr>
              <a:t>Used </a:t>
            </a:r>
            <a:r>
              <a:rPr lang="en-US" sz="1800" b="1" dirty="0" smtClean="0">
                <a:solidFill>
                  <a:schemeClr val="accent3">
                    <a:lumMod val="25000"/>
                  </a:schemeClr>
                </a:solidFill>
                <a:latin typeface="Abadi" panose="020B0604020104020204" pitchFamily="34" charset="0"/>
              </a:rPr>
              <a:t>type()</a:t>
            </a:r>
            <a:r>
              <a:rPr lang="en-US" sz="1800" dirty="0" smtClean="0">
                <a:solidFill>
                  <a:schemeClr val="accent3">
                    <a:lumMod val="25000"/>
                  </a:schemeClr>
                </a:solidFill>
                <a:latin typeface="Abadi" panose="020B0604020104020204" pitchFamily="34" charset="0"/>
              </a:rPr>
              <a:t> function to identify data types.</a:t>
            </a:r>
          </a:p>
          <a:p>
            <a:pPr marL="457200" indent="-457200">
              <a:buFont typeface="+mj-lt"/>
              <a:buAutoNum type="arabicPeriod"/>
            </a:pPr>
            <a:r>
              <a:rPr lang="en-US" sz="1800" dirty="0">
                <a:solidFill>
                  <a:schemeClr val="accent3">
                    <a:lumMod val="25000"/>
                  </a:schemeClr>
                </a:solidFill>
                <a:latin typeface="Abadi" panose="020B0604020104020204" pitchFamily="34" charset="0"/>
              </a:rPr>
              <a:t>calculated the number of launches at each site, </a:t>
            </a:r>
            <a:r>
              <a:rPr lang="en-US" sz="1800" dirty="0" smtClean="0">
                <a:solidFill>
                  <a:schemeClr val="accent3">
                    <a:lumMod val="25000"/>
                  </a:schemeClr>
                </a:solidFill>
                <a:latin typeface="Abadi" panose="020B0604020104020204" pitchFamily="34" charset="0"/>
              </a:rPr>
              <a:t>the </a:t>
            </a:r>
            <a:r>
              <a:rPr lang="en-US" sz="1800" dirty="0">
                <a:solidFill>
                  <a:schemeClr val="accent3">
                    <a:lumMod val="25000"/>
                  </a:schemeClr>
                </a:solidFill>
                <a:latin typeface="Abadi" panose="020B0604020104020204" pitchFamily="34" charset="0"/>
              </a:rPr>
              <a:t>number </a:t>
            </a:r>
            <a:r>
              <a:rPr lang="en-US" sz="1800" dirty="0" smtClean="0">
                <a:solidFill>
                  <a:schemeClr val="accent3">
                    <a:lumMod val="25000"/>
                  </a:schemeClr>
                </a:solidFill>
                <a:latin typeface="Abadi" panose="020B0604020104020204" pitchFamily="34" charset="0"/>
              </a:rPr>
              <a:t>and </a:t>
            </a:r>
            <a:r>
              <a:rPr lang="en-US" sz="1800" dirty="0">
                <a:solidFill>
                  <a:schemeClr val="accent3">
                    <a:lumMod val="25000"/>
                  </a:schemeClr>
                </a:solidFill>
                <a:latin typeface="Abadi" panose="020B0604020104020204" pitchFamily="34" charset="0"/>
              </a:rPr>
              <a:t>occurrence of each </a:t>
            </a:r>
            <a:r>
              <a:rPr lang="en-US" sz="1800" dirty="0" smtClean="0">
                <a:solidFill>
                  <a:schemeClr val="accent3">
                    <a:lumMod val="25000"/>
                  </a:schemeClr>
                </a:solidFill>
                <a:latin typeface="Abadi" panose="020B0604020104020204" pitchFamily="34" charset="0"/>
              </a:rPr>
              <a:t>orbits by using </a:t>
            </a:r>
            <a:r>
              <a:rPr lang="en-US" sz="1800" b="1" dirty="0"/>
              <a:t>.</a:t>
            </a:r>
            <a:r>
              <a:rPr lang="en-US" sz="1800" b="1" dirty="0" err="1"/>
              <a:t>value_counts</a:t>
            </a:r>
            <a:r>
              <a:rPr lang="en-US" sz="1800" b="1" dirty="0" smtClean="0"/>
              <a:t>() </a:t>
            </a:r>
            <a:r>
              <a:rPr lang="en-US" sz="1800" dirty="0" smtClean="0"/>
              <a:t>function</a:t>
            </a:r>
            <a:endParaRPr lang="en-US" sz="1800" dirty="0">
              <a:solidFill>
                <a:schemeClr val="accent3">
                  <a:lumMod val="25000"/>
                </a:schemeClr>
              </a:solidFill>
              <a:latin typeface="Abadi" panose="020B0604020104020204" pitchFamily="34" charset="0"/>
            </a:endParaRPr>
          </a:p>
          <a:p>
            <a:pPr marL="457200" indent="-457200">
              <a:buFont typeface="+mj-lt"/>
              <a:buAutoNum type="arabicPeriod"/>
            </a:pPr>
            <a:r>
              <a:rPr lang="en-US" sz="1800" dirty="0" smtClean="0">
                <a:solidFill>
                  <a:schemeClr val="accent3">
                    <a:lumMod val="25000"/>
                  </a:schemeClr>
                </a:solidFill>
                <a:latin typeface="Abadi" panose="020B0604020104020204" pitchFamily="34" charset="0"/>
              </a:rPr>
              <a:t>Created </a:t>
            </a:r>
            <a:r>
              <a:rPr lang="en-US" sz="1800" dirty="0">
                <a:solidFill>
                  <a:schemeClr val="accent3">
                    <a:lumMod val="25000"/>
                  </a:schemeClr>
                </a:solidFill>
                <a:latin typeface="Abadi" panose="020B0604020104020204" pitchFamily="34" charset="0"/>
              </a:rPr>
              <a:t>a landing outcome label from Outcome </a:t>
            </a:r>
            <a:r>
              <a:rPr lang="en-US" sz="1800" dirty="0" smtClean="0">
                <a:solidFill>
                  <a:schemeClr val="accent3">
                    <a:lumMod val="25000"/>
                  </a:schemeClr>
                </a:solidFill>
                <a:latin typeface="Abadi" panose="020B0604020104020204" pitchFamily="34" charset="0"/>
              </a:rPr>
              <a:t>column</a:t>
            </a:r>
          </a:p>
          <a:p>
            <a:pPr marL="457200" indent="-457200">
              <a:buFont typeface="+mj-lt"/>
              <a:buAutoNum type="arabicPeriod"/>
            </a:pPr>
            <a:endParaRPr lang="en-US" sz="1800" dirty="0" smtClean="0">
              <a:solidFill>
                <a:schemeClr val="accent3">
                  <a:lumMod val="25000"/>
                </a:schemeClr>
              </a:solidFill>
              <a:latin typeface="Abadi" panose="020B0604020104020204" pitchFamily="34" charset="0"/>
            </a:endParaRPr>
          </a:p>
          <a:p>
            <a:pPr marL="0" indent="0">
              <a:buNone/>
            </a:pPr>
            <a:r>
              <a:rPr lang="en-US" sz="2000" dirty="0" smtClean="0">
                <a:solidFill>
                  <a:schemeClr val="accent3">
                    <a:lumMod val="25000"/>
                  </a:schemeClr>
                </a:solidFill>
                <a:latin typeface="Abadi" panose="020B0604020104020204" pitchFamily="34" charset="0"/>
              </a:rPr>
              <a:t>The </a:t>
            </a:r>
            <a:r>
              <a:rPr lang="en-US" sz="2000" dirty="0">
                <a:solidFill>
                  <a:schemeClr val="accent3">
                    <a:lumMod val="25000"/>
                  </a:schemeClr>
                </a:solidFill>
                <a:latin typeface="Abadi" panose="020B0604020104020204" pitchFamily="34" charset="0"/>
              </a:rPr>
              <a:t>link is </a:t>
            </a:r>
            <a:r>
              <a:rPr lang="en-US" sz="1800" dirty="0">
                <a:solidFill>
                  <a:schemeClr val="accent3">
                    <a:lumMod val="25000"/>
                  </a:schemeClr>
                </a:solidFill>
                <a:latin typeface="Abadi" panose="020B0604020104020204" pitchFamily="34" charset="0"/>
              </a:rPr>
              <a:t>: </a:t>
            </a:r>
            <a:endParaRPr lang="en-US" sz="1800" dirty="0" smtClean="0">
              <a:solidFill>
                <a:schemeClr val="accent3">
                  <a:lumMod val="25000"/>
                </a:schemeClr>
              </a:solidFill>
              <a:latin typeface="Abadi" panose="020B0604020104020204" pitchFamily="34" charset="0"/>
            </a:endParaRPr>
          </a:p>
          <a:p>
            <a:pPr marL="0" indent="0">
              <a:buNone/>
            </a:pPr>
            <a:r>
              <a:rPr lang="en-US" sz="2000" i="1" dirty="0" smtClean="0">
                <a:solidFill>
                  <a:srgbClr val="1C7DDB"/>
                </a:solidFill>
                <a:latin typeface="Abadi" panose="020B0604020104020204" pitchFamily="34" charset="0"/>
              </a:rPr>
              <a:t>https</a:t>
            </a:r>
            <a:r>
              <a:rPr lang="en-US" sz="2000" i="1" dirty="0">
                <a:solidFill>
                  <a:srgbClr val="1C7DDB"/>
                </a:solidFill>
                <a:latin typeface="Abadi" panose="020B0604020104020204" pitchFamily="34" charset="0"/>
              </a:rPr>
              <a:t>://github.com/haodata/Data-Science-Capstone-Project/blob/main/labs-jupyter-spacex-Data%20wrangling.ipynb</a:t>
            </a: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200" b="0" i="0" u="none" strike="noStrike" cap="none" normalizeH="0" baseline="0" smtClean="0">
                <a:ln>
                  <a:noFill/>
                </a:ln>
                <a:solidFill>
                  <a:schemeClr val="tx1"/>
                </a:solidFill>
                <a:effectLst/>
                <a:latin typeface="Arial" panose="020B0604020202020204" pitchFamily="34" charset="0"/>
              </a:rPr>
              <a:t>dtypes</a:t>
            </a:r>
            <a:r>
              <a:rPr kumimoji="0" lang="en-US" sz="1100" b="0" i="0" u="none" strike="noStrike" cap="none" normalizeH="0" baseline="0" smtClean="0">
                <a:ln>
                  <a:noFill/>
                </a:ln>
                <a:solidFill>
                  <a:schemeClr val="tx1"/>
                </a:solidFill>
                <a:effectLst/>
              </a:rPr>
              <a:t> </a:t>
            </a:r>
            <a:endParaRPr kumimoji="0" lang="en-US" sz="1200" b="0" i="0" u="none" strike="noStrike" cap="none" normalizeH="0" baseline="0" smtClean="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sz="1200" b="0" i="0" u="none" strike="noStrike" cap="none" normalizeH="0" baseline="0" smtClean="0">
                <a:ln>
                  <a:noFill/>
                </a:ln>
                <a:solidFill>
                  <a:schemeClr val="tx1"/>
                </a:solidFill>
                <a:effectLst/>
                <a:latin typeface="Arial" panose="020B0604020202020204" pitchFamily="34" charset="0"/>
              </a:rPr>
              <a:t>dtypes</a:t>
            </a:r>
            <a:r>
              <a:rPr kumimoji="0" lang="en-US" sz="1100" b="0" i="0" u="none" strike="noStrike" cap="none" normalizeH="0" baseline="0" smtClean="0">
                <a:ln>
                  <a:noFill/>
                </a:ln>
                <a:solidFill>
                  <a:schemeClr val="tx1"/>
                </a:solidFill>
                <a:effectLst/>
              </a:rPr>
              <a:t> </a:t>
            </a:r>
            <a:endParaRPr kumimoji="0" lang="en-US" sz="12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a:t>
            </a:r>
            <a:r>
              <a:rPr lang="en-US" sz="2200" dirty="0" smtClean="0">
                <a:solidFill>
                  <a:schemeClr val="accent3">
                    <a:lumMod val="25000"/>
                  </a:schemeClr>
                </a:solidFill>
                <a:latin typeface="Abadi"/>
              </a:rPr>
              <a:t>charts</a:t>
            </a:r>
          </a:p>
          <a:p>
            <a:pPr>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a:rPr>
              <a:t>Scatter plot, bar plot ,line plot were used for data visualization.</a:t>
            </a:r>
          </a:p>
          <a:p>
            <a:pPr>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a:rPr>
              <a:t> </a:t>
            </a:r>
            <a:r>
              <a:rPr lang="en-US" sz="1800" dirty="0">
                <a:solidFill>
                  <a:schemeClr val="accent3">
                    <a:lumMod val="25000"/>
                  </a:schemeClr>
                </a:solidFill>
                <a:latin typeface="Abadi"/>
              </a:rPr>
              <a:t>Because Scatter plots are useful for identifying relationships between two continuous variables and for detecting patterns or trends in data</a:t>
            </a:r>
            <a:r>
              <a:rPr lang="en-US" sz="1800" dirty="0" smtClean="0">
                <a:solidFill>
                  <a:schemeClr val="accent3">
                    <a:lumMod val="25000"/>
                  </a:schemeClr>
                </a:solidFill>
                <a:latin typeface="Abadi"/>
              </a:rPr>
              <a:t>.</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a:rPr>
              <a:t>Bar plots are useful for comparing the sizes of different categories or groups</a:t>
            </a:r>
            <a:r>
              <a:rPr lang="en-US" sz="1800" dirty="0" smtClean="0">
                <a:solidFill>
                  <a:schemeClr val="accent3">
                    <a:lumMod val="25000"/>
                  </a:schemeClr>
                </a:solidFill>
                <a:latin typeface="Abadi"/>
              </a:rPr>
              <a:t>.</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a:rPr>
              <a:t>Line plots commonly used to show trends over a continuous interval or time series data</a:t>
            </a:r>
            <a:r>
              <a:rPr lang="en-US" sz="1800" dirty="0" smtClean="0">
                <a:solidFill>
                  <a:schemeClr val="accent3">
                    <a:lumMod val="25000"/>
                  </a:schemeClr>
                </a:solidFill>
                <a:latin typeface="Abadi"/>
              </a:rPr>
              <a:t>.</a:t>
            </a:r>
            <a:endParaRPr lang="en-US" sz="22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panose="020B0604020104020204" pitchFamily="34" charset="0"/>
              </a:rPr>
              <a:t>Add the </a:t>
            </a:r>
            <a:r>
              <a:rPr lang="en-US" sz="2000" dirty="0" err="1">
                <a:solidFill>
                  <a:schemeClr val="accent3">
                    <a:lumMod val="25000"/>
                  </a:schemeClr>
                </a:solidFill>
                <a:latin typeface="Abadi" panose="020B0604020104020204" pitchFamily="34" charset="0"/>
              </a:rPr>
              <a:t>GitHub</a:t>
            </a:r>
            <a:r>
              <a:rPr lang="en-US" sz="2000" dirty="0">
                <a:solidFill>
                  <a:schemeClr val="accent3">
                    <a:lumMod val="25000"/>
                  </a:schemeClr>
                </a:solidFill>
                <a:latin typeface="Abadi" panose="020B0604020104020204" pitchFamily="34" charset="0"/>
              </a:rPr>
              <a:t> URL of your completed EDA with data visualization notebook, as an external reference and peer-review purpose</a:t>
            </a:r>
          </a:p>
          <a:p>
            <a:pPr marL="0" indent="0" algn="just">
              <a:buNone/>
            </a:pPr>
            <a:r>
              <a:rPr lang="en-US" sz="2000" i="1" dirty="0">
                <a:solidFill>
                  <a:srgbClr val="1C7DDB"/>
                </a:solidFill>
              </a:rPr>
              <a:t>https://github.com/haodata/Data-Science-Capstone-Project/blob/main/week2%20matplotlib%20jupyter-labs-eda-dataviz.ipynb.jupyterlite.ipynb</a:t>
            </a:r>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used magic command </a:t>
            </a:r>
            <a:r>
              <a:rPr lang="en-US" sz="2200" b="1" dirty="0">
                <a:solidFill>
                  <a:schemeClr val="accent3">
                    <a:lumMod val="25000"/>
                  </a:schemeClr>
                </a:solidFill>
                <a:latin typeface="Abadi" panose="020B0604020104020204" pitchFamily="34" charset="0"/>
              </a:rPr>
              <a:t>%</a:t>
            </a:r>
            <a:r>
              <a:rPr lang="en-US" sz="2200" b="1" dirty="0" err="1">
                <a:solidFill>
                  <a:schemeClr val="accent3">
                    <a:lumMod val="25000"/>
                  </a:schemeClr>
                </a:solidFill>
                <a:latin typeface="Abadi" panose="020B0604020104020204" pitchFamily="34" charset="0"/>
              </a:rPr>
              <a:t>sql</a:t>
            </a:r>
            <a:r>
              <a:rPr lang="en-US" sz="2200" b="1"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that allows to write SQL queries </a:t>
            </a:r>
            <a:r>
              <a:rPr lang="en-US" sz="2200" dirty="0" smtClean="0">
                <a:solidFill>
                  <a:schemeClr val="accent3">
                    <a:lumMod val="25000"/>
                  </a:schemeClr>
                </a:solidFill>
                <a:latin typeface="Abadi" panose="020B0604020104020204" pitchFamily="34" charset="0"/>
              </a:rPr>
              <a:t>directly.</a:t>
            </a:r>
          </a:p>
          <a:p>
            <a:pPr>
              <a:lnSpc>
                <a:spcPct val="100000"/>
              </a:lnSpc>
              <a:spcBef>
                <a:spcPts val="1400"/>
              </a:spcBef>
            </a:pPr>
            <a:r>
              <a:rPr lang="en-US" sz="2200" dirty="0">
                <a:solidFill>
                  <a:schemeClr val="accent3">
                    <a:lumMod val="25000"/>
                  </a:schemeClr>
                </a:solidFill>
                <a:latin typeface="Abadi"/>
              </a:rPr>
              <a:t>A</a:t>
            </a:r>
            <a:r>
              <a:rPr lang="en-US" sz="2200" dirty="0" smtClean="0">
                <a:solidFill>
                  <a:schemeClr val="accent3">
                    <a:lumMod val="25000"/>
                  </a:schemeClr>
                </a:solidFill>
                <a:latin typeface="Abadi"/>
              </a:rPr>
              <a:t>pplied </a:t>
            </a:r>
            <a:r>
              <a:rPr lang="en-US" sz="2200" dirty="0">
                <a:solidFill>
                  <a:schemeClr val="accent3">
                    <a:lumMod val="25000"/>
                  </a:schemeClr>
                </a:solidFill>
                <a:latin typeface="Abadi"/>
              </a:rPr>
              <a:t>EDA with SQL to get insight from the </a:t>
            </a:r>
            <a:r>
              <a:rPr lang="en-US" sz="2200" dirty="0" smtClean="0">
                <a:solidFill>
                  <a:schemeClr val="accent3">
                    <a:lumMod val="25000"/>
                  </a:schemeClr>
                </a:solidFill>
                <a:latin typeface="Abadi"/>
              </a:rPr>
              <a:t>data. for instance:</a:t>
            </a:r>
          </a:p>
          <a:p>
            <a:pPr marL="228600"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a:rPr>
              <a:t>The names of unique launch sites in the space mission.</a:t>
            </a:r>
          </a:p>
          <a:p>
            <a:pPr marL="228600"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a:rPr>
              <a:t>The total payload mass carried by boosters launched by NASA (CRS)</a:t>
            </a:r>
          </a:p>
          <a:p>
            <a:pPr marL="228600"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a:rPr>
              <a:t>The average payload mass carried by booster version F9 v1.1</a:t>
            </a:r>
          </a:p>
          <a:p>
            <a:pPr marL="228600"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a:rPr>
              <a:t>The total number of successful and failure mission outcomes</a:t>
            </a:r>
          </a:p>
          <a:p>
            <a:pPr marL="228600"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a:rPr>
              <a:t>The failed landing outcomes in drone ship, their booster version and launch site names</a:t>
            </a:r>
            <a:r>
              <a:rPr lang="en-US" sz="1700" dirty="0" smtClean="0">
                <a:solidFill>
                  <a:schemeClr val="bg2">
                    <a:lumMod val="50000"/>
                  </a:schemeClr>
                </a:solidFill>
                <a:latin typeface="Abadi"/>
              </a:rPr>
              <a:t>.</a:t>
            </a:r>
          </a:p>
          <a:p>
            <a:pPr marL="0" lvl="1" indent="0">
              <a:lnSpc>
                <a:spcPct val="100000"/>
              </a:lnSpc>
              <a:spcBef>
                <a:spcPts val="1400"/>
              </a:spcBef>
              <a:buNone/>
            </a:pPr>
            <a:r>
              <a:rPr lang="en-US" sz="2200" dirty="0">
                <a:solidFill>
                  <a:schemeClr val="accent3">
                    <a:lumMod val="25000"/>
                  </a:schemeClr>
                </a:solidFill>
                <a:latin typeface="Abadi" panose="020B0604020104020204" pitchFamily="34" charset="0"/>
              </a:rPr>
              <a:t>The link is :</a:t>
            </a:r>
          </a:p>
          <a:p>
            <a:pPr marL="0" indent="0">
              <a:buNone/>
            </a:pPr>
            <a:r>
              <a:rPr lang="en-US" sz="2000" i="1" dirty="0">
                <a:solidFill>
                  <a:srgbClr val="1C7DDB"/>
                </a:solidFill>
              </a:rPr>
              <a:t>https://github.com/haodata/Data-Science-Capstone-Project/blob/main/jupyter-labs-eda-sql-coursera_sqllite.ipynb</a:t>
            </a:r>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74802"/>
            <a:ext cx="10515600" cy="4716815"/>
          </a:xfrm>
          <a:prstGeom prst="rect">
            <a:avLst/>
          </a:prstGeom>
        </p:spPr>
        <p:txBody>
          <a:bodyPr>
            <a:normAutofit fontScale="85000" lnSpcReduction="20000"/>
          </a:bodyPr>
          <a:lstStyle/>
          <a:p>
            <a:pPr marL="228600" lvl="1">
              <a:lnSpc>
                <a:spcPct val="120000"/>
              </a:lnSpc>
              <a:spcBef>
                <a:spcPts val="1400"/>
              </a:spcBef>
              <a:buFont typeface="Wingdings" panose="05000000000000000000" pitchFamily="2" charset="2"/>
              <a:buChar char="Ø"/>
            </a:pPr>
            <a:r>
              <a:rPr lang="en-US" sz="2200" dirty="0" smtClean="0">
                <a:solidFill>
                  <a:schemeClr val="accent3">
                    <a:lumMod val="25000"/>
                  </a:schemeClr>
                </a:solidFill>
                <a:latin typeface="Abadi" panose="020B0604020104020204" pitchFamily="34" charset="0"/>
              </a:rPr>
              <a:t> </a:t>
            </a:r>
            <a:r>
              <a:rPr lang="en-US" sz="2100" dirty="0">
                <a:solidFill>
                  <a:schemeClr val="accent3">
                    <a:lumMod val="25000"/>
                  </a:schemeClr>
                </a:solidFill>
                <a:latin typeface="Abadi"/>
              </a:rPr>
              <a:t>Marked all launch sites, and added map objects such as markers, circles, lines to mark the success or failure of launches for each site on the folium map.</a:t>
            </a:r>
          </a:p>
          <a:p>
            <a:pPr marL="228600" lvl="1">
              <a:lnSpc>
                <a:spcPct val="120000"/>
              </a:lnSpc>
              <a:spcBef>
                <a:spcPts val="1400"/>
              </a:spcBef>
              <a:buFont typeface="Wingdings" panose="05000000000000000000" pitchFamily="2" charset="2"/>
              <a:buChar char="Ø"/>
            </a:pPr>
            <a:r>
              <a:rPr lang="en-US" sz="2100" dirty="0">
                <a:solidFill>
                  <a:schemeClr val="accent3">
                    <a:lumMod val="25000"/>
                  </a:schemeClr>
                </a:solidFill>
                <a:latin typeface="Abadi"/>
              </a:rPr>
              <a:t> Assigned the feature launch outcomes (failure or success) to class 0 and 1.i.e., 0 for failure, and 1 for success.</a:t>
            </a:r>
          </a:p>
          <a:p>
            <a:pPr marL="228600" lvl="1">
              <a:lnSpc>
                <a:spcPct val="120000"/>
              </a:lnSpc>
              <a:spcBef>
                <a:spcPts val="1400"/>
              </a:spcBef>
              <a:buFont typeface="Wingdings" panose="05000000000000000000" pitchFamily="2" charset="2"/>
              <a:buChar char="Ø"/>
            </a:pPr>
            <a:r>
              <a:rPr lang="en-US" sz="2100" dirty="0">
                <a:solidFill>
                  <a:schemeClr val="accent3">
                    <a:lumMod val="25000"/>
                  </a:schemeClr>
                </a:solidFill>
                <a:latin typeface="Abadi"/>
              </a:rPr>
              <a:t>Used the color-labeled marker clusters, we identified which launch sites have relatively high success rate. </a:t>
            </a:r>
          </a:p>
          <a:p>
            <a:pPr marL="228600" lvl="1">
              <a:lnSpc>
                <a:spcPct val="120000"/>
              </a:lnSpc>
              <a:spcBef>
                <a:spcPts val="1400"/>
              </a:spcBef>
              <a:buFont typeface="Wingdings" panose="05000000000000000000" pitchFamily="2" charset="2"/>
              <a:buChar char="Ø"/>
            </a:pPr>
            <a:r>
              <a:rPr lang="en-US" sz="2100" dirty="0">
                <a:solidFill>
                  <a:schemeClr val="accent3">
                    <a:lumMod val="25000"/>
                  </a:schemeClr>
                </a:solidFill>
                <a:latin typeface="Abadi"/>
              </a:rPr>
              <a:t> calculated the distances between a launch site to its proximities. for instance:</a:t>
            </a:r>
            <a:endParaRPr lang="en-US" sz="1900" dirty="0">
              <a:solidFill>
                <a:schemeClr val="accent3">
                  <a:lumMod val="25000"/>
                </a:schemeClr>
              </a:solidFill>
              <a:latin typeface="Abadi"/>
            </a:endParaRPr>
          </a:p>
          <a:p>
            <a:pPr marL="457200" lvl="1" indent="-457200">
              <a:lnSpc>
                <a:spcPct val="120000"/>
              </a:lnSpc>
              <a:spcBef>
                <a:spcPts val="1400"/>
              </a:spcBef>
              <a:buFont typeface="+mj-lt"/>
              <a:buAutoNum type="arabicPeriod"/>
            </a:pPr>
            <a:r>
              <a:rPr lang="en-US" sz="1900" dirty="0">
                <a:solidFill>
                  <a:schemeClr val="accent3">
                    <a:lumMod val="25000"/>
                  </a:schemeClr>
                </a:solidFill>
                <a:latin typeface="Abadi"/>
              </a:rPr>
              <a:t>Are launch sites near railways, highways and coastlines.</a:t>
            </a:r>
          </a:p>
          <a:p>
            <a:pPr marL="457200" lvl="1" indent="-457200">
              <a:lnSpc>
                <a:spcPct val="120000"/>
              </a:lnSpc>
              <a:spcBef>
                <a:spcPts val="1400"/>
              </a:spcBef>
              <a:buFont typeface="+mj-lt"/>
              <a:buAutoNum type="arabicPeriod"/>
            </a:pPr>
            <a:r>
              <a:rPr lang="en-US" sz="1900" dirty="0">
                <a:solidFill>
                  <a:schemeClr val="accent3">
                    <a:lumMod val="25000"/>
                  </a:schemeClr>
                </a:solidFill>
                <a:latin typeface="Abadi"/>
              </a:rPr>
              <a:t>Do launch sites keep certain distance away from cities</a:t>
            </a:r>
            <a:r>
              <a:rPr lang="en-US" sz="1900" dirty="0" smtClean="0">
                <a:solidFill>
                  <a:schemeClr val="accent3">
                    <a:lumMod val="25000"/>
                  </a:schemeClr>
                </a:solidFill>
                <a:latin typeface="Abadi"/>
              </a:rPr>
              <a:t>.</a:t>
            </a:r>
            <a:endParaRPr lang="en-US" sz="2100" dirty="0" smtClean="0">
              <a:solidFill>
                <a:schemeClr val="accent3">
                  <a:lumMod val="25000"/>
                </a:schemeClr>
              </a:solidFill>
              <a:latin typeface="Abadi"/>
            </a:endParaRPr>
          </a:p>
          <a:p>
            <a:pPr marL="0" lvl="1" indent="0">
              <a:lnSpc>
                <a:spcPct val="120000"/>
              </a:lnSpc>
              <a:spcBef>
                <a:spcPts val="1400"/>
              </a:spcBef>
              <a:buNone/>
            </a:pPr>
            <a:r>
              <a:rPr lang="en-US" sz="2100" dirty="0" smtClean="0">
                <a:solidFill>
                  <a:schemeClr val="accent3">
                    <a:lumMod val="25000"/>
                  </a:schemeClr>
                </a:solidFill>
                <a:latin typeface="Abadi"/>
              </a:rPr>
              <a:t>The link is:</a:t>
            </a:r>
          </a:p>
          <a:p>
            <a:pPr marL="0" lvl="1" indent="0">
              <a:lnSpc>
                <a:spcPct val="120000"/>
              </a:lnSpc>
              <a:spcBef>
                <a:spcPts val="1400"/>
              </a:spcBef>
              <a:buNone/>
            </a:pPr>
            <a:r>
              <a:rPr lang="en-US" sz="2100" i="1" dirty="0">
                <a:solidFill>
                  <a:srgbClr val="1C7DDB"/>
                </a:solidFill>
                <a:latin typeface="Abadi"/>
              </a:rPr>
              <a:t>https://github.com/haodata/Data-Science-Capstone-Project/blob/main/week3%201lab_jupyter_launch_site_location.jupyterlite.ipynb</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1B07C49E-AFFC-EC46-8930-E4D428F5F943}"/>
              </a:ext>
            </a:extLst>
          </p:cNvPr>
          <p:cNvSpPr>
            <a:spLocks noGrp="1"/>
          </p:cNvSpPr>
          <p:nvPr>
            <p:ph idx="1"/>
          </p:nvPr>
        </p:nvSpPr>
        <p:spPr>
          <a:xfrm>
            <a:off x="5592621" y="1843420"/>
            <a:ext cx="5202758" cy="3875216"/>
          </a:xfrm>
          <a:prstGeom prst="rect">
            <a:avLst/>
          </a:prstGeom>
        </p:spPr>
        <p:txBody>
          <a:bodyPr vert="horz" lIns="91440" tIns="45720" rIns="91440" bIns="45720" rtlCol="0" anchor="t">
            <a:normAutofit/>
          </a:bodyPr>
          <a:lstStyle/>
          <a:p>
            <a:pPr>
              <a:lnSpc>
                <a:spcPct val="100000"/>
              </a:lnSpc>
              <a:spcBef>
                <a:spcPts val="1400"/>
              </a:spcBef>
            </a:pPr>
            <a:r>
              <a:rPr lang="en-US" sz="1800" dirty="0" smtClean="0">
                <a:solidFill>
                  <a:schemeClr val="accent3">
                    <a:lumMod val="25000"/>
                  </a:schemeClr>
                </a:solidFill>
                <a:latin typeface="Abadi" panose="020B0604020104020204" pitchFamily="34" charset="0"/>
              </a:rPr>
              <a:t>Plotted </a:t>
            </a:r>
            <a:r>
              <a:rPr lang="en-US" sz="1800" dirty="0">
                <a:solidFill>
                  <a:schemeClr val="accent3">
                    <a:lumMod val="25000"/>
                  </a:schemeClr>
                </a:solidFill>
                <a:latin typeface="Abadi" panose="020B0604020104020204" pitchFamily="34" charset="0"/>
              </a:rPr>
              <a:t>pie charts showing the total launches by a certain </a:t>
            </a:r>
            <a:r>
              <a:rPr lang="en-US" sz="1800" dirty="0" smtClean="0">
                <a:solidFill>
                  <a:schemeClr val="accent3">
                    <a:lumMod val="25000"/>
                  </a:schemeClr>
                </a:solidFill>
                <a:latin typeface="Abadi" panose="020B0604020104020204" pitchFamily="34" charset="0"/>
              </a:rPr>
              <a:t>sites</a:t>
            </a:r>
          </a:p>
          <a:p>
            <a:pPr>
              <a:lnSpc>
                <a:spcPct val="100000"/>
              </a:lnSpc>
              <a:spcBef>
                <a:spcPts val="1400"/>
              </a:spcBef>
            </a:pPr>
            <a:r>
              <a:rPr lang="en-US" sz="1800" dirty="0" smtClean="0">
                <a:solidFill>
                  <a:schemeClr val="accent3">
                    <a:lumMod val="25000"/>
                  </a:schemeClr>
                </a:solidFill>
                <a:latin typeface="Abadi" panose="020B0604020104020204" pitchFamily="34" charset="0"/>
              </a:rPr>
              <a:t>Plotted </a:t>
            </a:r>
            <a:r>
              <a:rPr lang="en-US" sz="1800" dirty="0">
                <a:solidFill>
                  <a:schemeClr val="accent3">
                    <a:lumMod val="25000"/>
                  </a:schemeClr>
                </a:solidFill>
                <a:latin typeface="Abadi" panose="020B0604020104020204" pitchFamily="34" charset="0"/>
              </a:rPr>
              <a:t>scatter graph showing the relationship with Outcome and Payload Mass (Kg) for the different booster version.</a:t>
            </a:r>
          </a:p>
          <a:p>
            <a:pPr>
              <a:lnSpc>
                <a:spcPct val="100000"/>
              </a:lnSpc>
              <a:spcBef>
                <a:spcPts val="1400"/>
              </a:spcBef>
            </a:pPr>
            <a:r>
              <a:rPr lang="en-US" sz="1800" dirty="0" smtClean="0">
                <a:solidFill>
                  <a:schemeClr val="accent3">
                    <a:lumMod val="25000"/>
                  </a:schemeClr>
                </a:solidFill>
                <a:latin typeface="Abadi" panose="020B0604020104020204" pitchFamily="34" charset="0"/>
              </a:rPr>
              <a:t>A </a:t>
            </a:r>
            <a:r>
              <a:rPr lang="en-US" sz="1800" dirty="0">
                <a:solidFill>
                  <a:schemeClr val="accent3">
                    <a:lumMod val="25000"/>
                  </a:schemeClr>
                </a:solidFill>
                <a:latin typeface="Abadi" panose="020B0604020104020204" pitchFamily="34" charset="0"/>
              </a:rPr>
              <a:t>callback function </a:t>
            </a:r>
            <a:r>
              <a:rPr lang="en-US" sz="1800" dirty="0" smtClean="0">
                <a:solidFill>
                  <a:schemeClr val="accent3">
                    <a:lumMod val="25000"/>
                  </a:schemeClr>
                </a:solidFill>
                <a:latin typeface="Abadi" panose="020B0604020104020204" pitchFamily="34" charset="0"/>
              </a:rPr>
              <a:t>was added in the plot</a:t>
            </a:r>
          </a:p>
          <a:p>
            <a:pPr>
              <a:lnSpc>
                <a:spcPct val="100000"/>
              </a:lnSpc>
              <a:spcBef>
                <a:spcPts val="1400"/>
              </a:spcBef>
            </a:pPr>
            <a:r>
              <a:rPr lang="en-US" sz="1800" dirty="0" smtClean="0">
                <a:solidFill>
                  <a:schemeClr val="accent3">
                    <a:lumMod val="25000"/>
                  </a:schemeClr>
                </a:solidFill>
                <a:latin typeface="Abadi" panose="020B0604020104020204" pitchFamily="34" charset="0"/>
              </a:rPr>
              <a:t>The link is :</a:t>
            </a:r>
            <a:endParaRPr lang="en-US" sz="1800" dirty="0">
              <a:solidFill>
                <a:schemeClr val="accent3">
                  <a:lumMod val="25000"/>
                </a:schemeClr>
              </a:solidFill>
              <a:latin typeface="Abadi" panose="020B0604020104020204" pitchFamily="34" charset="0"/>
            </a:endParaRPr>
          </a:p>
          <a:p>
            <a:pPr marL="0" indent="0">
              <a:buNone/>
            </a:pPr>
            <a:r>
              <a:rPr lang="en-US" sz="1800" i="1" dirty="0">
                <a:solidFill>
                  <a:srgbClr val="1C7DDB"/>
                </a:solidFill>
              </a:rPr>
              <a:t>https://github.com/haodata/Data-Science-Capstone-Project/blob/main/week3%20spacex_dash_app.py</a:t>
            </a:r>
          </a:p>
        </p:txBody>
      </p:sp>
      <p:sp>
        <p:nvSpPr>
          <p:cNvPr id="6" name="Text Placeholder 5"/>
          <p:cNvSpPr>
            <a:spLocks noGrp="1"/>
          </p:cNvSpPr>
          <p:nvPr>
            <p:ph type="body" sz="half" idx="2"/>
          </p:nvPr>
        </p:nvSpPr>
        <p:spPr>
          <a:xfrm>
            <a:off x="839788" y="1693071"/>
            <a:ext cx="4117535" cy="4175917"/>
          </a:xfrm>
        </p:spPr>
        <p:txBody>
          <a:bodyPr/>
          <a:lstStyle/>
          <a:p>
            <a:endParaRPr lang="en-US" dirty="0"/>
          </a:p>
        </p:txBody>
      </p:sp>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88" y="1693070"/>
            <a:ext cx="4151714" cy="4175917"/>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1B07C49E-AFFC-EC46-8930-E4D428F5F943}"/>
              </a:ext>
            </a:extLst>
          </p:cNvPr>
          <p:cNvSpPr>
            <a:spLocks noGrp="1"/>
          </p:cNvSpPr>
          <p:nvPr>
            <p:ph sz="half" idx="1"/>
          </p:nvPr>
        </p:nvSpPr>
        <p:spPr>
          <a:xfrm>
            <a:off x="838200" y="1296537"/>
            <a:ext cx="4975746" cy="4880426"/>
          </a:xfrm>
          <a:prstGeom prst="rect">
            <a:avLst/>
          </a:prstGeom>
        </p:spPr>
        <p:txBody>
          <a:bodyPr>
            <a:normAutofit fontScale="70000" lnSpcReduction="20000"/>
          </a:bodyPr>
          <a:lstStyle/>
          <a:p>
            <a:pPr algn="just">
              <a:lnSpc>
                <a:spcPct val="100000"/>
              </a:lnSpc>
              <a:spcBef>
                <a:spcPts val="1400"/>
              </a:spcBef>
              <a:buFont typeface="Wingdings" panose="05000000000000000000" pitchFamily="2" charset="2"/>
              <a:buChar char="Ø"/>
            </a:pPr>
            <a:r>
              <a:rPr lang="en-US" sz="3400" dirty="0" smtClean="0">
                <a:solidFill>
                  <a:schemeClr val="accent3">
                    <a:lumMod val="25000"/>
                  </a:schemeClr>
                </a:solidFill>
                <a:latin typeface="Abadi" panose="020B0604020104020204" pitchFamily="34" charset="0"/>
              </a:rPr>
              <a:t> </a:t>
            </a:r>
            <a:r>
              <a:rPr lang="en-US" sz="2600" dirty="0" smtClean="0">
                <a:solidFill>
                  <a:schemeClr val="accent3">
                    <a:lumMod val="25000"/>
                  </a:schemeClr>
                </a:solidFill>
                <a:latin typeface="Abadi" panose="020B0604020104020204" pitchFamily="34" charset="0"/>
              </a:rPr>
              <a:t>Loaded </a:t>
            </a:r>
            <a:r>
              <a:rPr lang="en-US" sz="2600" dirty="0">
                <a:solidFill>
                  <a:schemeClr val="accent3">
                    <a:lumMod val="25000"/>
                  </a:schemeClr>
                </a:solidFill>
                <a:latin typeface="Abadi" panose="020B0604020104020204" pitchFamily="34" charset="0"/>
              </a:rPr>
              <a:t>the data using </a:t>
            </a:r>
            <a:r>
              <a:rPr lang="en-US" sz="2600" b="1" dirty="0" err="1">
                <a:solidFill>
                  <a:schemeClr val="accent3">
                    <a:lumMod val="25000"/>
                  </a:schemeClr>
                </a:solidFill>
                <a:latin typeface="Abadi" panose="020B0604020104020204" pitchFamily="34" charset="0"/>
              </a:rPr>
              <a:t>numpy</a:t>
            </a:r>
            <a:r>
              <a:rPr lang="en-US" sz="2600" dirty="0">
                <a:solidFill>
                  <a:schemeClr val="accent3">
                    <a:lumMod val="25000"/>
                  </a:schemeClr>
                </a:solidFill>
                <a:latin typeface="Abadi" panose="020B0604020104020204" pitchFamily="34" charset="0"/>
              </a:rPr>
              <a:t> and </a:t>
            </a:r>
            <a:r>
              <a:rPr lang="en-US" sz="2600" b="1" dirty="0">
                <a:solidFill>
                  <a:schemeClr val="accent3">
                    <a:lumMod val="25000"/>
                  </a:schemeClr>
                </a:solidFill>
                <a:latin typeface="Abadi" panose="020B0604020104020204" pitchFamily="34" charset="0"/>
              </a:rPr>
              <a:t>pandas</a:t>
            </a:r>
            <a:r>
              <a:rPr lang="en-US" sz="2600" dirty="0">
                <a:solidFill>
                  <a:schemeClr val="accent3">
                    <a:lumMod val="25000"/>
                  </a:schemeClr>
                </a:solidFill>
                <a:latin typeface="Abadi" panose="020B0604020104020204" pitchFamily="34" charset="0"/>
              </a:rPr>
              <a:t>, transformed the data, split our data into training and testing.</a:t>
            </a:r>
          </a:p>
          <a:p>
            <a:pPr algn="just">
              <a:lnSpc>
                <a:spcPct val="100000"/>
              </a:lnSpc>
              <a:spcBef>
                <a:spcPts val="1400"/>
              </a:spcBef>
              <a:buFont typeface="Wingdings" panose="05000000000000000000" pitchFamily="2" charset="2"/>
              <a:buChar char="Ø"/>
            </a:pPr>
            <a:r>
              <a:rPr lang="en-US" sz="2600" dirty="0" smtClean="0">
                <a:solidFill>
                  <a:schemeClr val="accent3">
                    <a:lumMod val="25000"/>
                  </a:schemeClr>
                </a:solidFill>
                <a:latin typeface="Abadi" panose="020B0604020104020204" pitchFamily="34" charset="0"/>
              </a:rPr>
              <a:t> Built </a:t>
            </a:r>
            <a:r>
              <a:rPr lang="en-US" sz="2600" dirty="0">
                <a:solidFill>
                  <a:schemeClr val="accent3">
                    <a:lumMod val="25000"/>
                  </a:schemeClr>
                </a:solidFill>
                <a:latin typeface="Abadi" panose="020B0604020104020204" pitchFamily="34" charset="0"/>
              </a:rPr>
              <a:t>different machine learning models and tune different </a:t>
            </a:r>
            <a:r>
              <a:rPr lang="en-US" sz="2600" dirty="0" err="1">
                <a:solidFill>
                  <a:schemeClr val="accent3">
                    <a:lumMod val="25000"/>
                  </a:schemeClr>
                </a:solidFill>
                <a:latin typeface="Abadi" panose="020B0604020104020204" pitchFamily="34" charset="0"/>
              </a:rPr>
              <a:t>hyperparameters</a:t>
            </a:r>
            <a:r>
              <a:rPr lang="en-US" sz="2600" dirty="0">
                <a:solidFill>
                  <a:schemeClr val="accent3">
                    <a:lumMod val="25000"/>
                  </a:schemeClr>
                </a:solidFill>
                <a:latin typeface="Abadi" panose="020B0604020104020204" pitchFamily="34" charset="0"/>
              </a:rPr>
              <a:t> using </a:t>
            </a:r>
            <a:r>
              <a:rPr lang="en-US" sz="2600" b="1" dirty="0" err="1">
                <a:solidFill>
                  <a:schemeClr val="accent3">
                    <a:lumMod val="25000"/>
                  </a:schemeClr>
                </a:solidFill>
                <a:latin typeface="Abadi" panose="020B0604020104020204" pitchFamily="34" charset="0"/>
              </a:rPr>
              <a:t>GridSearchCV</a:t>
            </a:r>
            <a:r>
              <a:rPr lang="en-US" sz="2600" b="1" dirty="0">
                <a:solidFill>
                  <a:schemeClr val="accent3">
                    <a:lumMod val="25000"/>
                  </a:schemeClr>
                </a:solidFill>
                <a:latin typeface="Abadi" panose="020B0604020104020204" pitchFamily="34" charset="0"/>
              </a:rPr>
              <a:t>.</a:t>
            </a:r>
          </a:p>
          <a:p>
            <a:pPr algn="just">
              <a:lnSpc>
                <a:spcPct val="100000"/>
              </a:lnSpc>
              <a:spcBef>
                <a:spcPts val="1400"/>
              </a:spcBef>
              <a:buFont typeface="Wingdings" panose="05000000000000000000" pitchFamily="2" charset="2"/>
              <a:buChar char="Ø"/>
            </a:pPr>
            <a:r>
              <a:rPr lang="en-US" sz="2600" dirty="0" smtClean="0">
                <a:solidFill>
                  <a:schemeClr val="accent3">
                    <a:lumMod val="25000"/>
                  </a:schemeClr>
                </a:solidFill>
                <a:latin typeface="Abadi" panose="020B0604020104020204" pitchFamily="34" charset="0"/>
              </a:rPr>
              <a:t> used </a:t>
            </a:r>
            <a:r>
              <a:rPr lang="en-US" sz="2600" dirty="0">
                <a:solidFill>
                  <a:schemeClr val="accent3">
                    <a:lumMod val="25000"/>
                  </a:schemeClr>
                </a:solidFill>
                <a:latin typeface="Abadi" panose="020B0604020104020204" pitchFamily="34" charset="0"/>
              </a:rPr>
              <a:t>accuracy as the metric for our model, improved the model using feature engineering and algorithm tuning.</a:t>
            </a:r>
          </a:p>
          <a:p>
            <a:pPr algn="just">
              <a:lnSpc>
                <a:spcPct val="100000"/>
              </a:lnSpc>
              <a:spcBef>
                <a:spcPts val="1400"/>
              </a:spcBef>
              <a:buFont typeface="Wingdings" panose="05000000000000000000" pitchFamily="2" charset="2"/>
              <a:buChar char="Ø"/>
            </a:pPr>
            <a:r>
              <a:rPr lang="en-US" sz="2600" dirty="0">
                <a:solidFill>
                  <a:schemeClr val="accent3">
                    <a:lumMod val="25000"/>
                  </a:schemeClr>
                </a:solidFill>
                <a:latin typeface="Abadi" panose="020B0604020104020204" pitchFamily="34" charset="0"/>
              </a:rPr>
              <a:t>f</a:t>
            </a:r>
            <a:r>
              <a:rPr lang="en-US" sz="2600" dirty="0" smtClean="0">
                <a:solidFill>
                  <a:schemeClr val="accent3">
                    <a:lumMod val="25000"/>
                  </a:schemeClr>
                </a:solidFill>
                <a:latin typeface="Abadi" panose="020B0604020104020204" pitchFamily="34" charset="0"/>
              </a:rPr>
              <a:t>ound </a:t>
            </a:r>
            <a:r>
              <a:rPr lang="en-US" sz="2600" dirty="0">
                <a:solidFill>
                  <a:schemeClr val="accent3">
                    <a:lumMod val="25000"/>
                  </a:schemeClr>
                </a:solidFill>
                <a:latin typeface="Abadi" panose="020B0604020104020204" pitchFamily="34" charset="0"/>
              </a:rPr>
              <a:t>the best performing classification model</a:t>
            </a:r>
            <a:r>
              <a:rPr lang="en-US" sz="2600" dirty="0" smtClean="0">
                <a:solidFill>
                  <a:schemeClr val="accent3">
                    <a:lumMod val="25000"/>
                  </a:schemeClr>
                </a:solidFill>
                <a:latin typeface="Abadi" panose="020B0604020104020204" pitchFamily="34" charset="0"/>
              </a:rPr>
              <a:t>.</a:t>
            </a:r>
          </a:p>
          <a:p>
            <a:pPr marL="0" indent="0" algn="just">
              <a:lnSpc>
                <a:spcPct val="100000"/>
              </a:lnSpc>
              <a:spcBef>
                <a:spcPts val="1400"/>
              </a:spcBef>
              <a:buNone/>
            </a:pPr>
            <a:r>
              <a:rPr lang="en-US" sz="2600" dirty="0" smtClean="0">
                <a:solidFill>
                  <a:schemeClr val="accent3">
                    <a:lumMod val="25000"/>
                  </a:schemeClr>
                </a:solidFill>
                <a:latin typeface="Abadi" panose="020B0604020104020204" pitchFamily="34" charset="0"/>
              </a:rPr>
              <a:t>The link is:</a:t>
            </a:r>
          </a:p>
          <a:p>
            <a:pPr marL="0" indent="0">
              <a:lnSpc>
                <a:spcPct val="110000"/>
              </a:lnSpc>
              <a:buNone/>
            </a:pPr>
            <a:r>
              <a:rPr lang="en-US" sz="2600" i="1" dirty="0">
                <a:solidFill>
                  <a:srgbClr val="1C7DDB"/>
                </a:solidFill>
              </a:rPr>
              <a:t>https://github.com/haodata/Data-Science-Capstone-Project/blob/main/SpaceX_Machine_Learning_Prediction_Part_5.jupyterlite.ipynb</a:t>
            </a:r>
          </a:p>
          <a:p>
            <a:pPr algn="just">
              <a:lnSpc>
                <a:spcPct val="100000"/>
              </a:lnSpc>
              <a:spcBef>
                <a:spcPts val="1400"/>
              </a:spcBef>
              <a:buFont typeface="Wingdings" panose="05000000000000000000" pitchFamily="2" charset="2"/>
              <a:buChar char="Ø"/>
            </a:pPr>
            <a:endParaRPr lang="en-US" sz="2100" dirty="0">
              <a:solidFill>
                <a:schemeClr val="accent3">
                  <a:lumMod val="25000"/>
                </a:schemeClr>
              </a:solidFill>
              <a:latin typeface="Abadi" panose="020B0604020104020204" pitchFamily="34" charset="0"/>
            </a:endParaRPr>
          </a:p>
          <a:p>
            <a:pPr algn="just"/>
            <a:endParaRPr lang="en-US"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446663"/>
            <a:ext cx="5181600" cy="4593218"/>
          </a:xfrm>
        </p:spPr>
      </p:pic>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5560" y="2102407"/>
            <a:ext cx="9030812" cy="4523582"/>
          </a:xfrm>
        </p:spPr>
      </p:pic>
      <p:sp>
        <p:nvSpPr>
          <p:cNvPr id="9" name="Text Placeholder 8"/>
          <p:cNvSpPr>
            <a:spLocks noGrp="1"/>
          </p:cNvSpPr>
          <p:nvPr>
            <p:ph type="body" sz="half" idx="2"/>
          </p:nvPr>
        </p:nvSpPr>
        <p:spPr>
          <a:xfrm>
            <a:off x="1055560" y="1263183"/>
            <a:ext cx="9030812" cy="661098"/>
          </a:xfr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can be seen from the figure that as the number of launches increases, the success rate also increases.</a:t>
            </a:r>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698613"/>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37" y="2142699"/>
            <a:ext cx="8516635" cy="4547716"/>
          </a:xfrm>
          <a:prstGeom prst="rect">
            <a:avLst/>
          </a:prstGeom>
        </p:spPr>
      </p:pic>
      <p:sp>
        <p:nvSpPr>
          <p:cNvPr id="7" name="Rectangle 6"/>
          <p:cNvSpPr/>
          <p:nvPr/>
        </p:nvSpPr>
        <p:spPr>
          <a:xfrm>
            <a:off x="1569737" y="1350903"/>
            <a:ext cx="8038071" cy="791796"/>
          </a:xfrm>
          <a:prstGeom prst="rect">
            <a:avLst/>
          </a:prstGeom>
          <a:solidFill>
            <a:srgbClr val="F2F4F8"/>
          </a:solidFill>
          <a:ln>
            <a:solidFill>
              <a:srgbClr val="F2F4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400"/>
              </a:spcBef>
            </a:pPr>
            <a:r>
              <a:rPr lang="en-US" sz="2200" dirty="0">
                <a:solidFill>
                  <a:schemeClr val="accent3">
                    <a:lumMod val="25000"/>
                  </a:schemeClr>
                </a:solidFill>
                <a:latin typeface="Abadi" panose="020B0604020104020204" pitchFamily="34" charset="0"/>
              </a:rPr>
              <a:t>In launch site </a:t>
            </a:r>
            <a:r>
              <a:rPr lang="en-US" sz="2200" u="sng" dirty="0">
                <a:solidFill>
                  <a:schemeClr val="accent3">
                    <a:lumMod val="25000"/>
                  </a:schemeClr>
                </a:solidFill>
                <a:latin typeface="Abadi" panose="020B0604020104020204" pitchFamily="34" charset="0"/>
              </a:rPr>
              <a:t>CCAFS SLC 40</a:t>
            </a:r>
            <a:r>
              <a:rPr lang="en-US" sz="2200" dirty="0">
                <a:solidFill>
                  <a:schemeClr val="accent3">
                    <a:lumMod val="25000"/>
                  </a:schemeClr>
                </a:solidFill>
                <a:latin typeface="Abadi" panose="020B0604020104020204" pitchFamily="34" charset="0"/>
              </a:rPr>
              <a:t>, the greater the payload mass, the greater the probability of successful </a:t>
            </a:r>
            <a:r>
              <a:rPr lang="en-US" sz="2200" dirty="0" smtClean="0">
                <a:solidFill>
                  <a:schemeClr val="accent3">
                    <a:lumMod val="25000"/>
                  </a:schemeClr>
                </a:solidFill>
                <a:latin typeface="Abadi" panose="020B0604020104020204" pitchFamily="34" charset="0"/>
              </a:rPr>
              <a:t>rate.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1528549" y="1471044"/>
            <a:ext cx="7629098" cy="742973"/>
          </a:xfrm>
          <a:prstGeom prst="rect">
            <a:avLst/>
          </a:prstGeom>
        </p:spPr>
        <p:txBody>
          <a:bodyPr>
            <a:normAutofit fontScale="92500" lnSpcReduction="10000"/>
          </a:bodyPr>
          <a:lstStyle/>
          <a:p>
            <a:pPr marL="0" indent="0">
              <a:lnSpc>
                <a:spcPct val="110000"/>
              </a:lnSpc>
              <a:spcBef>
                <a:spcPts val="1400"/>
              </a:spcBef>
              <a:buNone/>
            </a:pPr>
            <a:r>
              <a:rPr lang="en-US" sz="2200" dirty="0">
                <a:solidFill>
                  <a:schemeClr val="accent3">
                    <a:lumMod val="25000"/>
                  </a:schemeClr>
                </a:solidFill>
                <a:latin typeface="Abadi" panose="020B0604020104020204" pitchFamily="34" charset="0"/>
              </a:rPr>
              <a:t>From the plot, we can see that </a:t>
            </a:r>
            <a:r>
              <a:rPr lang="en-US" sz="2200" u="sng" dirty="0">
                <a:solidFill>
                  <a:schemeClr val="accent3">
                    <a:lumMod val="25000"/>
                  </a:schemeClr>
                </a:solidFill>
                <a:latin typeface="Abadi" panose="020B0604020104020204" pitchFamily="34" charset="0"/>
              </a:rPr>
              <a:t>ES-L1, GEO, HEO, SSO, VLEO </a:t>
            </a:r>
            <a:r>
              <a:rPr lang="en-US" sz="2200" dirty="0">
                <a:solidFill>
                  <a:schemeClr val="accent3">
                    <a:lumMod val="25000"/>
                  </a:schemeClr>
                </a:solidFill>
                <a:latin typeface="Abadi" panose="020B0604020104020204" pitchFamily="34" charset="0"/>
              </a:rPr>
              <a:t>had the most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1528549" y="2214599"/>
            <a:ext cx="7629098" cy="421261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1234876" y="1355658"/>
            <a:ext cx="8461612" cy="836333"/>
          </a:xfrm>
          <a:prstGeom prst="rect">
            <a:avLst/>
          </a:prstGeom>
        </p:spPr>
        <p:txBody>
          <a:bodyPr>
            <a:no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In orbit </a:t>
            </a:r>
            <a:r>
              <a:rPr lang="en-US" sz="2000" dirty="0" smtClean="0">
                <a:solidFill>
                  <a:schemeClr val="accent3">
                    <a:lumMod val="25000"/>
                  </a:schemeClr>
                </a:solidFill>
                <a:latin typeface="Abadi" panose="020B0604020104020204" pitchFamily="34" charset="0"/>
              </a:rPr>
              <a:t>LEO, </a:t>
            </a:r>
            <a:r>
              <a:rPr lang="en-US" sz="2000" dirty="0">
                <a:solidFill>
                  <a:schemeClr val="accent3">
                    <a:lumMod val="25000"/>
                  </a:schemeClr>
                </a:solidFill>
                <a:latin typeface="Abadi" panose="020B0604020104020204" pitchFamily="34" charset="0"/>
              </a:rPr>
              <a:t>as the number of launches increases, the success rate also </a:t>
            </a:r>
            <a:r>
              <a:rPr lang="en-US" sz="2000" dirty="0" smtClean="0">
                <a:solidFill>
                  <a:schemeClr val="accent3">
                    <a:lumMod val="25000"/>
                  </a:schemeClr>
                </a:solidFill>
                <a:latin typeface="Abadi" panose="020B0604020104020204" pitchFamily="34" charset="0"/>
              </a:rPr>
              <a:t>increases. In </a:t>
            </a:r>
            <a:r>
              <a:rPr lang="en-US" sz="2000" dirty="0">
                <a:solidFill>
                  <a:schemeClr val="accent3">
                    <a:lumMod val="25000"/>
                  </a:schemeClr>
                </a:solidFill>
                <a:latin typeface="Abadi" panose="020B0604020104020204" pitchFamily="34" charset="0"/>
              </a:rPr>
              <a:t>orbit </a:t>
            </a:r>
            <a:r>
              <a:rPr lang="en-US" sz="2000" dirty="0" smtClean="0">
                <a:solidFill>
                  <a:schemeClr val="accent3">
                    <a:lumMod val="25000"/>
                  </a:schemeClr>
                </a:solidFill>
                <a:latin typeface="Abadi" panose="020B0604020104020204" pitchFamily="34" charset="0"/>
              </a:rPr>
              <a:t>SSO, there is  one </a:t>
            </a:r>
            <a:r>
              <a:rPr lang="en-US" sz="2000" dirty="0">
                <a:solidFill>
                  <a:schemeClr val="accent3">
                    <a:lumMod val="25000"/>
                  </a:schemeClr>
                </a:solidFill>
                <a:latin typeface="Abadi" panose="020B0604020104020204" pitchFamily="34" charset="0"/>
              </a:rPr>
              <a:t>hundred percent success </a:t>
            </a:r>
            <a:r>
              <a:rPr lang="en-US" sz="2000" dirty="0" smtClean="0">
                <a:solidFill>
                  <a:schemeClr val="accent3">
                    <a:lumMod val="25000"/>
                  </a:schemeClr>
                </a:solidFill>
                <a:latin typeface="Abadi" panose="020B0604020104020204" pitchFamily="34" charset="0"/>
              </a:rPr>
              <a:t>rate.</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1234876" y="2360178"/>
            <a:ext cx="8461612" cy="406703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1889126" y="1319492"/>
            <a:ext cx="7282169" cy="85050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observe that with heavy payloads, the successful landing are more </a:t>
            </a:r>
            <a:r>
              <a:rPr lang="en-US" sz="2200" dirty="0" smtClean="0">
                <a:solidFill>
                  <a:schemeClr val="accent3">
                    <a:lumMod val="25000"/>
                  </a:schemeClr>
                </a:solidFill>
                <a:latin typeface="Abadi" panose="020B0604020104020204" pitchFamily="34" charset="0"/>
              </a:rPr>
              <a:t>for</a:t>
            </a:r>
            <a:r>
              <a:rPr lang="en-US" sz="2200" u="sng" dirty="0" smtClean="0">
                <a:solidFill>
                  <a:schemeClr val="accent3">
                    <a:lumMod val="25000"/>
                  </a:schemeClr>
                </a:solidFill>
                <a:latin typeface="Abadi" panose="020B0604020104020204" pitchFamily="34" charset="0"/>
              </a:rPr>
              <a:t> </a:t>
            </a:r>
            <a:r>
              <a:rPr lang="en-US" sz="2200" u="sng" dirty="0">
                <a:solidFill>
                  <a:schemeClr val="accent3">
                    <a:lumMod val="25000"/>
                  </a:schemeClr>
                </a:solidFill>
                <a:latin typeface="Abadi" panose="020B0604020104020204" pitchFamily="34" charset="0"/>
              </a:rPr>
              <a:t>LEO </a:t>
            </a:r>
            <a:r>
              <a:rPr lang="en-US" sz="2200" dirty="0">
                <a:solidFill>
                  <a:schemeClr val="accent3">
                    <a:lumMod val="25000"/>
                  </a:schemeClr>
                </a:solidFill>
                <a:latin typeface="Abadi" panose="020B0604020104020204" pitchFamily="34" charset="0"/>
              </a:rPr>
              <a:t>and </a:t>
            </a:r>
            <a:r>
              <a:rPr lang="en-US" sz="2200" u="sng" dirty="0">
                <a:solidFill>
                  <a:schemeClr val="accent3">
                    <a:lumMod val="25000"/>
                  </a:schemeClr>
                </a:solidFill>
                <a:latin typeface="Abadi" panose="020B0604020104020204" pitchFamily="34" charset="0"/>
              </a:rPr>
              <a:t>ISS</a:t>
            </a:r>
            <a:r>
              <a:rPr lang="en-US" sz="2200" dirty="0">
                <a:solidFill>
                  <a:schemeClr val="accent3">
                    <a:lumMod val="25000"/>
                  </a:schemeClr>
                </a:solidFill>
                <a:latin typeface="Abadi" panose="020B0604020104020204" pitchFamily="34" charset="0"/>
              </a:rPr>
              <a:t>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1710736" y="2169994"/>
            <a:ext cx="7747163" cy="425721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1624459" y="1286278"/>
            <a:ext cx="7546837" cy="82912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plot, we can see that success rate since 2013 kept on increasing till 2020</a:t>
            </a: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1624459" y="2115403"/>
            <a:ext cx="7546837" cy="431180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906488" y="1420494"/>
            <a:ext cx="9745589" cy="4351338"/>
          </a:xfrm>
          <a:prstGeom prst="rect">
            <a:avLst/>
          </a:prstGeom>
        </p:spPr>
        <p:txBody>
          <a:bodyPr>
            <a:normAutofit/>
          </a:bodyPr>
          <a:lstStyle/>
          <a:p>
            <a:pPr marL="0" indent="0">
              <a:lnSpc>
                <a:spcPct val="100000"/>
              </a:lnSpc>
              <a:spcBef>
                <a:spcPts val="1400"/>
              </a:spcBef>
              <a:buNone/>
            </a:pPr>
            <a:r>
              <a:rPr lang="en-US" altLang="zh-CN" sz="2200" dirty="0" smtClean="0">
                <a:solidFill>
                  <a:schemeClr val="accent3">
                    <a:lumMod val="25000"/>
                  </a:schemeClr>
                </a:solidFill>
                <a:latin typeface="Abadi" panose="020B0604020104020204" pitchFamily="34" charset="0"/>
              </a:rPr>
              <a:t>Used </a:t>
            </a:r>
            <a:r>
              <a:rPr lang="en-US" altLang="zh-CN" sz="2200" u="sng" dirty="0" smtClean="0">
                <a:solidFill>
                  <a:schemeClr val="accent3">
                    <a:lumMod val="25000"/>
                  </a:schemeClr>
                </a:solidFill>
                <a:latin typeface="Abadi" panose="020B0604020104020204" pitchFamily="34" charset="0"/>
              </a:rPr>
              <a:t>distinct() </a:t>
            </a:r>
            <a:r>
              <a:rPr lang="en-US" altLang="zh-CN" sz="2200" dirty="0" smtClean="0">
                <a:solidFill>
                  <a:schemeClr val="accent3">
                    <a:lumMod val="25000"/>
                  </a:schemeClr>
                </a:solidFill>
                <a:latin typeface="Abadi" panose="020B0604020104020204" pitchFamily="34" charset="0"/>
              </a:rPr>
              <a:t>function to query Launch_Site column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stretch>
            <a:fillRect/>
          </a:stretch>
        </p:blipFill>
        <p:spPr>
          <a:xfrm>
            <a:off x="906488" y="1853647"/>
            <a:ext cx="7991852" cy="437274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59679"/>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Find 5 records where launch sites begin with `CCA</a:t>
            </a:r>
            <a:r>
              <a:rPr lang="en-US" sz="2200" dirty="0" smtClean="0">
                <a:solidFill>
                  <a:schemeClr val="accent3">
                    <a:lumMod val="25000"/>
                  </a:schemeClr>
                </a:solidFill>
                <a:latin typeface="Abadi" panose="020B0604020104020204" pitchFamily="34" charset="0"/>
              </a:rPr>
              <a:t>` by using </a:t>
            </a:r>
            <a:r>
              <a:rPr lang="en-US" sz="2200" u="sng" dirty="0" smtClean="0">
                <a:solidFill>
                  <a:schemeClr val="accent3">
                    <a:lumMod val="25000"/>
                  </a:schemeClr>
                </a:solidFill>
                <a:latin typeface="Abadi" panose="020B0604020104020204" pitchFamily="34" charset="0"/>
              </a:rPr>
              <a:t>limit ()</a:t>
            </a:r>
            <a:r>
              <a:rPr lang="en-US" sz="2200" dirty="0" smtClean="0">
                <a:solidFill>
                  <a:schemeClr val="accent3">
                    <a:lumMod val="25000"/>
                  </a:schemeClr>
                </a:solidFill>
                <a:latin typeface="Abadi" panose="020B0604020104020204" pitchFamily="34" charset="0"/>
              </a:rPr>
              <a:t>method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770011" y="1908631"/>
            <a:ext cx="8333046" cy="470600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514901"/>
            <a:ext cx="9745589" cy="4662062"/>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Used the </a:t>
            </a:r>
            <a:r>
              <a:rPr lang="en-US" sz="2200" u="sng" dirty="0" smtClean="0">
                <a:solidFill>
                  <a:schemeClr val="accent3">
                    <a:lumMod val="25000"/>
                  </a:schemeClr>
                </a:solidFill>
                <a:latin typeface="Abadi" panose="020B0604020104020204" pitchFamily="34" charset="0"/>
              </a:rPr>
              <a:t>sum() </a:t>
            </a:r>
            <a:r>
              <a:rPr lang="en-US" sz="2200" dirty="0" smtClean="0">
                <a:solidFill>
                  <a:schemeClr val="accent3">
                    <a:lumMod val="25000"/>
                  </a:schemeClr>
                </a:solidFill>
                <a:latin typeface="Abadi" panose="020B0604020104020204" pitchFamily="34" charset="0"/>
              </a:rPr>
              <a:t>method t</a:t>
            </a:r>
            <a:r>
              <a:rPr lang="en-US" sz="2200" dirty="0" smtClean="0">
                <a:solidFill>
                  <a:schemeClr val="accent3">
                    <a:lumMod val="25000"/>
                  </a:schemeClr>
                </a:solidFill>
                <a:latin typeface="Abadi" panose="020B0604020104020204" pitchFamily="34" charset="0"/>
              </a:rPr>
              <a:t>he </a:t>
            </a:r>
            <a:r>
              <a:rPr lang="en-US" sz="2200" dirty="0">
                <a:solidFill>
                  <a:schemeClr val="accent3">
                    <a:lumMod val="25000"/>
                  </a:schemeClr>
                </a:solidFill>
                <a:latin typeface="Abadi" panose="020B0604020104020204" pitchFamily="34" charset="0"/>
              </a:rPr>
              <a:t>total payload carried by boosters from </a:t>
            </a:r>
            <a:r>
              <a:rPr lang="en-US" sz="2200" dirty="0" smtClean="0">
                <a:solidFill>
                  <a:schemeClr val="accent3">
                    <a:lumMod val="25000"/>
                  </a:schemeClr>
                </a:solidFill>
                <a:latin typeface="Abadi" panose="020B0604020104020204" pitchFamily="34" charset="0"/>
              </a:rPr>
              <a:t>NASA is </a:t>
            </a:r>
            <a:r>
              <a:rPr lang="en-US" sz="2200" u="sng" dirty="0" smtClean="0">
                <a:solidFill>
                  <a:schemeClr val="accent3">
                    <a:lumMod val="25000"/>
                  </a:schemeClr>
                </a:solidFill>
                <a:latin typeface="Abadi" panose="020B0604020104020204" pitchFamily="34" charset="0"/>
              </a:rPr>
              <a:t>45596</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998497" y="2411863"/>
            <a:ext cx="9288613" cy="389022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64776"/>
            <a:ext cx="9745589" cy="4812187"/>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By using </a:t>
            </a:r>
            <a:r>
              <a:rPr lang="en-US" sz="2200" u="sng" dirty="0" smtClean="0">
                <a:solidFill>
                  <a:schemeClr val="accent3">
                    <a:lumMod val="25000"/>
                  </a:schemeClr>
                </a:solidFill>
                <a:latin typeface="Abadi" panose="020B0604020104020204" pitchFamily="34" charset="0"/>
              </a:rPr>
              <a:t>avg() </a:t>
            </a:r>
            <a:r>
              <a:rPr lang="en-US" sz="2200" dirty="0" smtClean="0">
                <a:solidFill>
                  <a:schemeClr val="accent3">
                    <a:lumMod val="25000"/>
                  </a:schemeClr>
                </a:solidFill>
                <a:latin typeface="Abadi" panose="020B0604020104020204" pitchFamily="34" charset="0"/>
              </a:rPr>
              <a:t>method t</a:t>
            </a:r>
            <a:r>
              <a:rPr lang="en-US" sz="2200" dirty="0" smtClean="0">
                <a:solidFill>
                  <a:schemeClr val="accent3">
                    <a:lumMod val="25000"/>
                  </a:schemeClr>
                </a:solidFill>
                <a:latin typeface="Abadi" panose="020B0604020104020204" pitchFamily="34" charset="0"/>
              </a:rPr>
              <a:t>he </a:t>
            </a:r>
            <a:r>
              <a:rPr lang="en-US" sz="2200" dirty="0">
                <a:solidFill>
                  <a:schemeClr val="accent3">
                    <a:lumMod val="25000"/>
                  </a:schemeClr>
                </a:solidFill>
                <a:latin typeface="Abadi" panose="020B0604020104020204" pitchFamily="34" charset="0"/>
              </a:rPr>
              <a:t>average payload mass carried by booster version F9 </a:t>
            </a:r>
            <a:r>
              <a:rPr lang="en-US" sz="2200" dirty="0" smtClean="0">
                <a:solidFill>
                  <a:schemeClr val="accent3">
                    <a:lumMod val="25000"/>
                  </a:schemeClr>
                </a:solidFill>
                <a:latin typeface="Abadi" panose="020B0604020104020204" pitchFamily="34" charset="0"/>
              </a:rPr>
              <a:t>v1.1 is </a:t>
            </a:r>
            <a:r>
              <a:rPr lang="en-US" sz="2200" u="sng" dirty="0" smtClean="0">
                <a:solidFill>
                  <a:schemeClr val="accent3">
                    <a:lumMod val="25000"/>
                  </a:schemeClr>
                </a:solidFill>
                <a:latin typeface="Abadi" panose="020B0604020104020204" pitchFamily="34" charset="0"/>
              </a:rPr>
              <a:t>2928.4</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770011" y="2383907"/>
            <a:ext cx="9851847" cy="379305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514901"/>
            <a:ext cx="10366563" cy="4662062"/>
          </a:xfrm>
          <a:prstGeom prst="rect">
            <a:avLst/>
          </a:prstGeom>
        </p:spPr>
        <p:txBody>
          <a:bodyPr lIns="91440" tIns="45720" rIns="91440" bIns="45720" anchor="t">
            <a:normAutofit/>
          </a:bodyPr>
          <a:lstStyle/>
          <a:p>
            <a:pPr marL="0" indent="0">
              <a:lnSpc>
                <a:spcPct val="100000"/>
              </a:lnSpc>
              <a:spcBef>
                <a:spcPts val="1400"/>
              </a:spcBef>
              <a:buNone/>
            </a:pPr>
            <a:r>
              <a:rPr lang="en-US" sz="2200" dirty="0" smtClean="0">
                <a:solidFill>
                  <a:schemeClr val="accent3">
                    <a:lumMod val="25000"/>
                  </a:schemeClr>
                </a:solidFill>
                <a:latin typeface="Abadi"/>
              </a:rPr>
              <a:t>By using </a:t>
            </a:r>
            <a:r>
              <a:rPr lang="en-US" sz="2200" u="sng" dirty="0" smtClean="0">
                <a:solidFill>
                  <a:schemeClr val="accent3">
                    <a:lumMod val="25000"/>
                  </a:schemeClr>
                </a:solidFill>
                <a:latin typeface="Abadi"/>
              </a:rPr>
              <a:t>min () </a:t>
            </a:r>
            <a:r>
              <a:rPr lang="en-US" sz="2200" dirty="0" smtClean="0">
                <a:solidFill>
                  <a:schemeClr val="accent3">
                    <a:lumMod val="25000"/>
                  </a:schemeClr>
                </a:solidFill>
                <a:latin typeface="Abadi"/>
              </a:rPr>
              <a:t>method find that </a:t>
            </a:r>
            <a:r>
              <a:rPr lang="en-US" sz="2200" dirty="0">
                <a:solidFill>
                  <a:schemeClr val="accent3">
                    <a:lumMod val="25000"/>
                  </a:schemeClr>
                </a:solidFill>
                <a:latin typeface="Abadi"/>
              </a:rPr>
              <a:t>the dates of the first successful landing outcome on ground </a:t>
            </a:r>
            <a:r>
              <a:rPr lang="en-US" sz="2200" dirty="0" smtClean="0">
                <a:solidFill>
                  <a:schemeClr val="accent3">
                    <a:lumMod val="25000"/>
                  </a:schemeClr>
                </a:solidFill>
                <a:latin typeface="Abadi"/>
              </a:rPr>
              <a:t>pad is </a:t>
            </a:r>
            <a:r>
              <a:rPr lang="en-US" sz="2200" u="sng" dirty="0" smtClean="0">
                <a:solidFill>
                  <a:schemeClr val="accent3">
                    <a:lumMod val="25000"/>
                  </a:schemeClr>
                </a:solidFill>
                <a:latin typeface="Abadi"/>
              </a:rPr>
              <a:t>2015-12-22</a:t>
            </a:r>
          </a:p>
          <a:p>
            <a:pPr marL="0" indent="0">
              <a:lnSpc>
                <a:spcPct val="100000"/>
              </a:lnSpc>
              <a:spcBef>
                <a:spcPts val="1400"/>
              </a:spcBef>
              <a:buNone/>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770011" y="2481079"/>
            <a:ext cx="9345329" cy="382100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64776"/>
            <a:ext cx="9745589" cy="4812187"/>
          </a:xfrm>
          <a:prstGeom prst="rect">
            <a:avLst/>
          </a:prstGeom>
        </p:spPr>
        <p:txBody>
          <a:bodyPr lIns="91440" tIns="45720" rIns="91440" bIns="45720" anchor="t">
            <a:normAutofit/>
          </a:bodyPr>
          <a:lstStyle/>
          <a:p>
            <a:pPr marL="0" indent="0" algn="just">
              <a:lnSpc>
                <a:spcPct val="100000"/>
              </a:lnSpc>
              <a:spcBef>
                <a:spcPts val="1400"/>
              </a:spcBef>
              <a:buNone/>
            </a:pPr>
            <a:r>
              <a:rPr lang="en-US" sz="2000" dirty="0">
                <a:latin typeface="Abadi" panose="020B0604020104020204" pitchFamily="34" charset="0"/>
              </a:rPr>
              <a:t>used the </a:t>
            </a:r>
            <a:r>
              <a:rPr lang="en-US" sz="2000" b="1" dirty="0">
                <a:latin typeface="Abadi" panose="020B0604020104020204" pitchFamily="34" charset="0"/>
              </a:rPr>
              <a:t>WHERE</a:t>
            </a:r>
            <a:r>
              <a:rPr lang="en-US" sz="2000" dirty="0">
                <a:latin typeface="Abadi" panose="020B0604020104020204" pitchFamily="34" charset="0"/>
              </a:rPr>
              <a:t> </a:t>
            </a:r>
            <a:r>
              <a:rPr lang="en-US" sz="2000" dirty="0" smtClean="0">
                <a:latin typeface="Abadi" panose="020B0604020104020204" pitchFamily="34" charset="0"/>
              </a:rPr>
              <a:t>method </a:t>
            </a:r>
            <a:r>
              <a:rPr lang="en-US" sz="2000" dirty="0">
                <a:latin typeface="Abadi" panose="020B0604020104020204" pitchFamily="34" charset="0"/>
              </a:rPr>
              <a:t>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p:cNvPicPr>
            <a:picLocks noChangeAspect="1"/>
          </p:cNvPicPr>
          <p:nvPr/>
        </p:nvPicPr>
        <p:blipFill>
          <a:blip r:embed="rId3"/>
          <a:stretch>
            <a:fillRect/>
          </a:stretch>
        </p:blipFill>
        <p:spPr>
          <a:xfrm>
            <a:off x="891172" y="2779659"/>
            <a:ext cx="9440183" cy="364755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592589" y="1263649"/>
            <a:ext cx="6570947" cy="522291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20000"/>
              </a:lnSpc>
              <a:spcBef>
                <a:spcPts val="1400"/>
              </a:spcBef>
            </a:pPr>
            <a:r>
              <a:rPr lang="en-US" sz="2000" b="1"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Machine Learning </a:t>
            </a:r>
            <a:r>
              <a:rPr lang="en-US" sz="1600" dirty="0" smtClean="0">
                <a:solidFill>
                  <a:schemeClr val="accent3">
                    <a:lumMod val="25000"/>
                  </a:schemeClr>
                </a:solidFill>
                <a:latin typeface="Abadi" panose="020B0604020104020204" pitchFamily="34" charset="0"/>
              </a:rPr>
              <a:t>Prediction</a:t>
            </a:r>
            <a:endParaRPr lang="en-US" sz="1800" dirty="0">
              <a:solidFill>
                <a:schemeClr val="accent3">
                  <a:lumMod val="25000"/>
                </a:schemeClr>
              </a:solidFill>
              <a:latin typeface="Abadi" panose="020B0604020104020204" pitchFamily="34" charset="0"/>
            </a:endParaRPr>
          </a:p>
          <a:p>
            <a:pPr algn="just">
              <a:lnSpc>
                <a:spcPct val="120000"/>
              </a:lnSpc>
              <a:spcBef>
                <a:spcPts val="1400"/>
              </a:spcBef>
            </a:pPr>
            <a:r>
              <a:rPr lang="en-US" sz="2000" b="1"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Exploratory Data Analysis </a:t>
            </a:r>
            <a:r>
              <a:rPr lang="en-US" sz="1600" dirty="0" smtClean="0">
                <a:solidFill>
                  <a:schemeClr val="accent3">
                    <a:lumMod val="25000"/>
                  </a:schemeClr>
                </a:solidFill>
                <a:latin typeface="Abadi" panose="020B0604020104020204" pitchFamily="34" charset="0"/>
              </a:rPr>
              <a:t>result</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Interactive analytics demo </a:t>
            </a:r>
            <a:r>
              <a:rPr lang="en-US" sz="1600" dirty="0" smtClean="0">
                <a:solidFill>
                  <a:schemeClr val="accent3">
                    <a:lumMod val="25000"/>
                  </a:schemeClr>
                </a:solidFill>
                <a:latin typeface="Abadi" panose="020B0604020104020204" pitchFamily="34" charset="0"/>
              </a:rPr>
              <a:t>in screenshots</a:t>
            </a:r>
            <a:endParaRPr lang="en-US" sz="16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Ø"/>
            </a:pPr>
            <a:r>
              <a:rPr lang="en-US" sz="1600" dirty="0" smtClean="0">
                <a:solidFill>
                  <a:schemeClr val="accent3">
                    <a:lumMod val="25000"/>
                  </a:schemeClr>
                </a:solidFill>
                <a:latin typeface="Abadi" panose="020B0604020104020204" pitchFamily="34" charset="0"/>
              </a:rPr>
              <a:t>Predictive </a:t>
            </a:r>
            <a:r>
              <a:rPr lang="en-US" sz="1600" dirty="0">
                <a:solidFill>
                  <a:schemeClr val="accent3">
                    <a:lumMod val="25000"/>
                  </a:schemeClr>
                </a:solidFill>
                <a:latin typeface="Abadi" panose="020B0604020104020204" pitchFamily="34" charset="0"/>
              </a:rPr>
              <a:t>Analytics result</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528549"/>
            <a:ext cx="9745589" cy="4648414"/>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By using </a:t>
            </a:r>
            <a:r>
              <a:rPr lang="en-US" sz="2200" u="sng" dirty="0" smtClean="0">
                <a:solidFill>
                  <a:schemeClr val="accent3">
                    <a:lumMod val="25000"/>
                  </a:schemeClr>
                </a:solidFill>
                <a:latin typeface="Abadi" panose="020B0604020104020204" pitchFamily="34" charset="0"/>
              </a:rPr>
              <a:t>groupby() </a:t>
            </a:r>
            <a:r>
              <a:rPr lang="en-US" sz="2200" dirty="0" smtClean="0">
                <a:solidFill>
                  <a:schemeClr val="accent3">
                    <a:lumMod val="25000"/>
                  </a:schemeClr>
                </a:solidFill>
                <a:latin typeface="Abadi" panose="020B0604020104020204" pitchFamily="34" charset="0"/>
              </a:rPr>
              <a:t>function to calculate </a:t>
            </a:r>
            <a:r>
              <a:rPr lang="en-US" sz="2200" dirty="0">
                <a:solidFill>
                  <a:schemeClr val="accent3">
                    <a:lumMod val="25000"/>
                  </a:schemeClr>
                </a:solidFill>
                <a:latin typeface="Abadi" panose="020B0604020104020204" pitchFamily="34" charset="0"/>
              </a:rPr>
              <a:t>the total number of successful and failure mission </a:t>
            </a:r>
            <a:r>
              <a:rPr lang="en-US" sz="2200" dirty="0" smtClean="0">
                <a:solidFill>
                  <a:schemeClr val="accent3">
                    <a:lumMod val="25000"/>
                  </a:schemeClr>
                </a:solidFill>
                <a:latin typeface="Abadi" panose="020B0604020104020204" pitchFamily="34" charset="0"/>
              </a:rPr>
              <a:t>outcomes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925155" y="2315650"/>
            <a:ext cx="9460791" cy="411156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56613" y="1266067"/>
            <a:ext cx="9745589" cy="435133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Used </a:t>
            </a:r>
            <a:r>
              <a:rPr lang="en-US" sz="2200" u="sng" dirty="0" smtClean="0">
                <a:solidFill>
                  <a:schemeClr val="accent3">
                    <a:lumMod val="25000"/>
                  </a:schemeClr>
                </a:solidFill>
                <a:latin typeface="Abadi" panose="020B0604020104020204" pitchFamily="34" charset="0"/>
              </a:rPr>
              <a:t>subquery and max()</a:t>
            </a:r>
            <a:r>
              <a:rPr lang="en-US" sz="2200" dirty="0" smtClean="0">
                <a:solidFill>
                  <a:schemeClr val="accent3">
                    <a:lumMod val="25000"/>
                  </a:schemeClr>
                </a:solidFill>
                <a:latin typeface="Abadi" panose="020B0604020104020204" pitchFamily="34" charset="0"/>
              </a:rPr>
              <a:t> functions to query the </a:t>
            </a:r>
            <a:r>
              <a:rPr lang="en-US" sz="2200" dirty="0">
                <a:solidFill>
                  <a:schemeClr val="accent3">
                    <a:lumMod val="25000"/>
                  </a:schemeClr>
                </a:solidFill>
                <a:latin typeface="Abadi" panose="020B0604020104020204" pitchFamily="34" charset="0"/>
              </a:rPr>
              <a:t>Boosters Carried Maximum Payload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1043374" y="2010091"/>
            <a:ext cx="8926171" cy="463932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37481"/>
            <a:ext cx="9745589" cy="4839482"/>
          </a:xfrm>
          <a:prstGeom prst="rect">
            <a:avLst/>
          </a:prstGeom>
        </p:spPr>
        <p:txBody>
          <a:bodyPr lIns="91440" tIns="45720" rIns="91440" bIns="45720" anchor="t">
            <a:normAutofit/>
          </a:bodyPr>
          <a:lstStyle/>
          <a:p>
            <a:pPr marL="0" indent="0">
              <a:lnSpc>
                <a:spcPct val="100000"/>
              </a:lnSpc>
              <a:spcBef>
                <a:spcPts val="1400"/>
              </a:spcBef>
              <a:buNone/>
            </a:pPr>
            <a:r>
              <a:rPr lang="en-US" sz="2000" dirty="0" smtClean="0">
                <a:solidFill>
                  <a:schemeClr val="accent3">
                    <a:lumMod val="25000"/>
                  </a:schemeClr>
                </a:solidFill>
                <a:latin typeface="Abadi"/>
              </a:rPr>
              <a:t>Used </a:t>
            </a:r>
            <a:r>
              <a:rPr lang="en-US" sz="2000" dirty="0">
                <a:solidFill>
                  <a:schemeClr val="accent3">
                    <a:lumMod val="25000"/>
                  </a:schemeClr>
                </a:solidFill>
                <a:latin typeface="Abadi"/>
              </a:rPr>
              <a:t>a combinations of the </a:t>
            </a:r>
            <a:r>
              <a:rPr lang="en-US" sz="2000" b="1" u="sng" dirty="0" smtClean="0">
                <a:solidFill>
                  <a:schemeClr val="accent3">
                    <a:lumMod val="25000"/>
                  </a:schemeClr>
                </a:solidFill>
                <a:latin typeface="Abadi"/>
              </a:rPr>
              <a:t>where</a:t>
            </a:r>
            <a:r>
              <a:rPr lang="en-US" sz="2000" dirty="0" smtClean="0">
                <a:solidFill>
                  <a:schemeClr val="accent3">
                    <a:lumMod val="25000"/>
                  </a:schemeClr>
                </a:solidFill>
                <a:latin typeface="Abadi"/>
              </a:rPr>
              <a:t> </a:t>
            </a:r>
            <a:r>
              <a:rPr lang="en-US" sz="2000" u="sng" dirty="0" smtClean="0">
                <a:solidFill>
                  <a:schemeClr val="accent3">
                    <a:lumMod val="25000"/>
                  </a:schemeClr>
                </a:solidFill>
                <a:latin typeface="Abadi"/>
              </a:rPr>
              <a:t>clause, </a:t>
            </a:r>
            <a:r>
              <a:rPr lang="en-US" sz="2000" b="1" u="sng" dirty="0" smtClean="0">
                <a:solidFill>
                  <a:schemeClr val="accent3">
                    <a:lumMod val="25000"/>
                  </a:schemeClr>
                </a:solidFill>
                <a:latin typeface="Abadi"/>
              </a:rPr>
              <a:t>’like</a:t>
            </a:r>
            <a:r>
              <a:rPr lang="en-US" sz="2000" u="sng" dirty="0" smtClean="0">
                <a:solidFill>
                  <a:schemeClr val="accent3">
                    <a:lumMod val="25000"/>
                  </a:schemeClr>
                </a:solidFill>
                <a:latin typeface="Abadi"/>
              </a:rPr>
              <a:t>’ ,</a:t>
            </a:r>
            <a:r>
              <a:rPr lang="en-US" sz="2000" b="1" u="sng" dirty="0" smtClean="0">
                <a:solidFill>
                  <a:schemeClr val="accent3">
                    <a:lumMod val="25000"/>
                  </a:schemeClr>
                </a:solidFill>
                <a:latin typeface="Abadi"/>
              </a:rPr>
              <a:t>’and</a:t>
            </a:r>
            <a:r>
              <a:rPr lang="en-US" sz="2000" u="sng" dirty="0" smtClean="0">
                <a:solidFill>
                  <a:schemeClr val="accent3">
                    <a:lumMod val="25000"/>
                  </a:schemeClr>
                </a:solidFill>
                <a:latin typeface="Abadi"/>
              </a:rPr>
              <a:t> ‘, </a:t>
            </a:r>
            <a:r>
              <a:rPr lang="en-US" sz="2000" u="sng" dirty="0" err="1" smtClean="0">
                <a:solidFill>
                  <a:schemeClr val="accent3">
                    <a:lumMod val="25000"/>
                  </a:schemeClr>
                </a:solidFill>
                <a:latin typeface="Abadi"/>
              </a:rPr>
              <a:t>and’</a:t>
            </a:r>
            <a:r>
              <a:rPr lang="en-US" sz="2000" b="1" u="sng" dirty="0" err="1" smtClean="0">
                <a:solidFill>
                  <a:schemeClr val="accent3">
                    <a:lumMod val="25000"/>
                  </a:schemeClr>
                </a:solidFill>
                <a:latin typeface="Abadi"/>
              </a:rPr>
              <a:t>between</a:t>
            </a:r>
            <a:r>
              <a:rPr lang="en-US" sz="2000" dirty="0" smtClean="0">
                <a:solidFill>
                  <a:schemeClr val="accent3">
                    <a:lumMod val="25000"/>
                  </a:schemeClr>
                </a:solidFill>
                <a:latin typeface="Abadi"/>
              </a:rPr>
              <a:t>’ </a:t>
            </a:r>
            <a:r>
              <a:rPr lang="en-US" sz="2000" dirty="0">
                <a:solidFill>
                  <a:schemeClr val="accent3">
                    <a:lumMod val="25000"/>
                  </a:schemeClr>
                </a:solidFill>
                <a:latin typeface="Abadi"/>
              </a:rPr>
              <a:t>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770011" y="2538170"/>
            <a:ext cx="8668960" cy="368822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79192" y="1418735"/>
            <a:ext cx="9745589" cy="4351338"/>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a:rPr>
              <a:t>selected Landing outcomes and the </a:t>
            </a:r>
            <a:r>
              <a:rPr lang="en-US" sz="1800" b="1" dirty="0">
                <a:solidFill>
                  <a:schemeClr val="accent3">
                    <a:lumMod val="25000"/>
                  </a:schemeClr>
                </a:solidFill>
                <a:latin typeface="Abadi"/>
              </a:rPr>
              <a:t>COUNT</a:t>
            </a:r>
            <a:r>
              <a:rPr lang="en-US" sz="1800" dirty="0">
                <a:solidFill>
                  <a:schemeClr val="accent3">
                    <a:lumMod val="25000"/>
                  </a:schemeClr>
                </a:solidFill>
                <a:latin typeface="Abadi"/>
              </a:rPr>
              <a:t> of landing outcomes from the data and used the </a:t>
            </a:r>
            <a:r>
              <a:rPr lang="en-US" sz="1800" b="1" dirty="0">
                <a:solidFill>
                  <a:schemeClr val="accent3">
                    <a:lumMod val="25000"/>
                  </a:schemeClr>
                </a:solidFill>
                <a:latin typeface="Abadi"/>
              </a:rPr>
              <a:t>WHERE </a:t>
            </a:r>
            <a:r>
              <a:rPr lang="en-US" sz="1800" dirty="0">
                <a:solidFill>
                  <a:schemeClr val="accent3">
                    <a:lumMod val="25000"/>
                  </a:schemeClr>
                </a:solidFill>
                <a:latin typeface="Abadi"/>
              </a:rPr>
              <a:t>clause to filter for landing outcomes</a:t>
            </a:r>
            <a:r>
              <a:rPr lang="en-US" sz="1800" b="1" dirty="0">
                <a:solidFill>
                  <a:schemeClr val="accent3">
                    <a:lumMod val="25000"/>
                  </a:schemeClr>
                </a:solidFill>
                <a:latin typeface="Abadi"/>
              </a:rPr>
              <a:t> BETWEEN </a:t>
            </a:r>
            <a:r>
              <a:rPr lang="en-US" sz="1800" dirty="0">
                <a:solidFill>
                  <a:schemeClr val="accent3">
                    <a:lumMod val="25000"/>
                  </a:schemeClr>
                </a:solidFill>
                <a:latin typeface="Abadi"/>
              </a:rPr>
              <a:t>2010-06-04 to 2010-03-20.</a:t>
            </a:r>
          </a:p>
          <a:p>
            <a:pPr marL="0" indent="0">
              <a:lnSpc>
                <a:spcPct val="100000"/>
              </a:lnSpc>
              <a:spcBef>
                <a:spcPts val="1400"/>
              </a:spcBef>
              <a:buNone/>
            </a:pPr>
            <a:r>
              <a:rPr lang="en-US" sz="1800" dirty="0">
                <a:solidFill>
                  <a:schemeClr val="accent3">
                    <a:lumMod val="25000"/>
                  </a:schemeClr>
                </a:solidFill>
                <a:latin typeface="Abadi"/>
              </a:rPr>
              <a:t>A</a:t>
            </a:r>
            <a:r>
              <a:rPr lang="en-US" sz="1800" dirty="0" smtClean="0">
                <a:solidFill>
                  <a:schemeClr val="accent3">
                    <a:lumMod val="25000"/>
                  </a:schemeClr>
                </a:solidFill>
                <a:latin typeface="Abadi"/>
              </a:rPr>
              <a:t>pplied </a:t>
            </a:r>
            <a:r>
              <a:rPr lang="en-US" sz="1800" dirty="0">
                <a:solidFill>
                  <a:schemeClr val="accent3">
                    <a:lumMod val="25000"/>
                  </a:schemeClr>
                </a:solidFill>
                <a:latin typeface="Abadi"/>
              </a:rPr>
              <a:t>the </a:t>
            </a:r>
            <a:r>
              <a:rPr lang="en-US" sz="1800" b="1" dirty="0">
                <a:solidFill>
                  <a:schemeClr val="accent3">
                    <a:lumMod val="25000"/>
                  </a:schemeClr>
                </a:solidFill>
                <a:latin typeface="Abadi"/>
              </a:rPr>
              <a:t>GROUP BY </a:t>
            </a:r>
            <a:r>
              <a:rPr lang="en-US" sz="1800" dirty="0">
                <a:solidFill>
                  <a:schemeClr val="accent3">
                    <a:lumMod val="25000"/>
                  </a:schemeClr>
                </a:solidFill>
                <a:latin typeface="Abadi"/>
              </a:rPr>
              <a:t>clause to group the landing outcomes and the </a:t>
            </a:r>
            <a:r>
              <a:rPr lang="en-US" sz="1800" b="1" dirty="0">
                <a:solidFill>
                  <a:schemeClr val="accent3">
                    <a:lumMod val="25000"/>
                  </a:schemeClr>
                </a:solidFill>
                <a:latin typeface="Abadi"/>
              </a:rPr>
              <a:t>ORDER BY </a:t>
            </a:r>
            <a:r>
              <a:rPr lang="en-US" sz="1800" dirty="0">
                <a:solidFill>
                  <a:schemeClr val="accent3">
                    <a:lumMod val="25000"/>
                  </a:schemeClr>
                </a:solidFill>
                <a:latin typeface="Abadi"/>
              </a:rPr>
              <a:t>clause to order the grouped landing outcome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stretch>
            <a:fillRect/>
          </a:stretch>
        </p:blipFill>
        <p:spPr>
          <a:xfrm>
            <a:off x="1093611" y="2821843"/>
            <a:ext cx="9316750" cy="389626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Global Map</a:t>
            </a:r>
            <a:endParaRPr lang="en-US" dirty="0">
              <a:solidFill>
                <a:srgbClr val="0B49CB"/>
              </a:solidFill>
              <a:latin typeface="Abadi"/>
            </a:endParaRPr>
          </a:p>
        </p:txBody>
      </p:sp>
      <p:pic>
        <p:nvPicPr>
          <p:cNvPr id="6" name="Content Placeholder 5">
            <a:extLst>
              <a:ext uri="{FF2B5EF4-FFF2-40B4-BE49-F238E27FC236}">
                <a16:creationId xmlns="" xmlns:a16="http://schemas.microsoft.com/office/drawing/2014/main" xmlns:lc="http://schemas.openxmlformats.org/drawingml/2006/lockedCanvas" id="{470AB9A3-B553-4971-BB03-177421E4971B}"/>
              </a:ext>
            </a:extLst>
          </p:cNvPr>
          <p:cNvPicPr>
            <a:picLocks noGrp="1" noChangeAspect="1"/>
          </p:cNvPicPr>
          <p:nvPr>
            <p:ph idx="4294967295"/>
          </p:nvPr>
        </p:nvPicPr>
        <p:blipFill>
          <a:blip r:embed="rId3"/>
          <a:stretch>
            <a:fillRect/>
          </a:stretch>
        </p:blipFill>
        <p:spPr>
          <a:xfrm>
            <a:off x="1205170" y="1380967"/>
            <a:ext cx="9289958" cy="470376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Florida Launch Sites Map</a:t>
            </a:r>
            <a:endParaRPr lang="en-US" dirty="0">
              <a:solidFill>
                <a:srgbClr val="0B49CB"/>
              </a:solidFill>
              <a:latin typeface="Abadi"/>
            </a:endParaRPr>
          </a:p>
        </p:txBody>
      </p:sp>
      <p:pic>
        <p:nvPicPr>
          <p:cNvPr id="6" name="Content Placeholder 3">
            <a:extLst>
              <a:ext uri="{FF2B5EF4-FFF2-40B4-BE49-F238E27FC236}">
                <a16:creationId xmlns="" xmlns:a16="http://schemas.microsoft.com/office/drawing/2014/main" xmlns:lc="http://schemas.openxmlformats.org/drawingml/2006/lockedCanvas" id="{545859BE-C488-4415-B455-A8E223C13405}"/>
              </a:ext>
            </a:extLst>
          </p:cNvPr>
          <p:cNvPicPr>
            <a:picLocks noGrp="1" noChangeAspect="1"/>
          </p:cNvPicPr>
          <p:nvPr>
            <p:ph idx="4294967295"/>
          </p:nvPr>
        </p:nvPicPr>
        <p:blipFill>
          <a:blip r:embed="rId3"/>
          <a:stretch>
            <a:fillRect/>
          </a:stretch>
        </p:blipFill>
        <p:spPr>
          <a:xfrm>
            <a:off x="769938" y="1714683"/>
            <a:ext cx="9745662" cy="431089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Distance Map</a:t>
            </a:r>
            <a:endParaRPr lang="en-US" dirty="0">
              <a:solidFill>
                <a:srgbClr val="0B49CB"/>
              </a:solidFill>
              <a:latin typeface="Abadi"/>
            </a:endParaRPr>
          </a:p>
        </p:txBody>
      </p:sp>
      <p:pic>
        <p:nvPicPr>
          <p:cNvPr id="6" name="Content Placeholder 3">
            <a:extLst>
              <a:ext uri="{FF2B5EF4-FFF2-40B4-BE49-F238E27FC236}">
                <a16:creationId xmlns="" xmlns:a16="http://schemas.microsoft.com/office/drawing/2014/main" xmlns:lc="http://schemas.openxmlformats.org/drawingml/2006/lockedCanvas" id="{6E1784D2-4EB3-4F23-A05A-978BAA2AC218}"/>
              </a:ext>
            </a:extLst>
          </p:cNvPr>
          <p:cNvPicPr>
            <a:picLocks noGrp="1" noChangeAspect="1"/>
          </p:cNvPicPr>
          <p:nvPr>
            <p:ph idx="4294967295"/>
          </p:nvPr>
        </p:nvPicPr>
        <p:blipFill>
          <a:blip r:embed="rId3"/>
          <a:stretch>
            <a:fillRect/>
          </a:stretch>
        </p:blipFill>
        <p:spPr>
          <a:xfrm>
            <a:off x="906488" y="1403027"/>
            <a:ext cx="9484885" cy="452701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34027" y="1232925"/>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000" dirty="0" smtClean="0">
                <a:solidFill>
                  <a:schemeClr val="tx1"/>
                </a:solidFill>
                <a:latin typeface="Abadi"/>
              </a:rPr>
              <a:t>KSC LC-39A  has the highest successful launches</a:t>
            </a:r>
            <a:endParaRPr lang="en-US" sz="2000" dirty="0">
              <a:solidFill>
                <a:schemeClr val="tx1"/>
              </a:solidFill>
              <a:latin typeface="Abadi"/>
            </a:endParaRPr>
          </a:p>
        </p:txBody>
      </p:sp>
      <p:pic>
        <p:nvPicPr>
          <p:cNvPr id="4" name="Picture 3"/>
          <p:cNvPicPr>
            <a:picLocks noChangeAspect="1"/>
          </p:cNvPicPr>
          <p:nvPr/>
        </p:nvPicPr>
        <p:blipFill>
          <a:blip r:embed="rId3"/>
          <a:stretch>
            <a:fillRect/>
          </a:stretch>
        </p:blipFill>
        <p:spPr>
          <a:xfrm>
            <a:off x="406989" y="1738324"/>
            <a:ext cx="11050983" cy="5020376"/>
          </a:xfrm>
          <a:prstGeom prst="rect">
            <a:avLst/>
          </a:prstGeom>
        </p:spPr>
      </p:pic>
      <p:sp>
        <p:nvSpPr>
          <p:cNvPr id="7" name="Content Placeholder 4">
            <a:extLst>
              <a:ext uri="{FF2B5EF4-FFF2-40B4-BE49-F238E27FC236}">
                <a16:creationId xmlns:a16="http://schemas.microsoft.com/office/drawing/2014/main" xmlns="" id="{85D9F803-CDBC-C74C-AF1B-2B5937D1C241}"/>
              </a:ext>
            </a:extLst>
          </p:cNvPr>
          <p:cNvSpPr txBox="1">
            <a:spLocks/>
          </p:cNvSpPr>
          <p:nvPr/>
        </p:nvSpPr>
        <p:spPr>
          <a:xfrm>
            <a:off x="734027" y="1825625"/>
            <a:ext cx="10551583"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Title 1">
            <a:extLst>
              <a:ext uri="{FF2B5EF4-FFF2-40B4-BE49-F238E27FC236}">
                <a16:creationId xmlns:a16="http://schemas.microsoft.com/office/drawing/2014/main" xmlns="" id="{9456A072-47A6-4424-9ABE-F398119040DD}"/>
              </a:ext>
            </a:extLst>
          </p:cNvPr>
          <p:cNvSpPr txBox="1">
            <a:spLocks/>
          </p:cNvSpPr>
          <p:nvPr/>
        </p:nvSpPr>
        <p:spPr>
          <a:xfrm>
            <a:off x="1001718" y="58757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smtClean="0">
                <a:solidFill>
                  <a:srgbClr val="0B49CB"/>
                </a:solidFill>
                <a:latin typeface="Abadi"/>
              </a:rPr>
              <a:t>Launch Success Count For All Sites</a:t>
            </a:r>
            <a:endParaRPr lang="en-US" sz="3700" dirty="0">
              <a:solidFill>
                <a:srgbClr val="0B49CB"/>
              </a:solidFill>
              <a:latin typeface="Abadi"/>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625922"/>
            <a:ext cx="7615288" cy="41098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20000"/>
              </a:lnSpc>
              <a:spcBef>
                <a:spcPts val="1400"/>
              </a:spcBef>
            </a:pPr>
            <a:r>
              <a:rPr lang="en-US" sz="2000" b="1" dirty="0">
                <a:solidFill>
                  <a:schemeClr val="accent3">
                    <a:lumMod val="25000"/>
                  </a:schemeClr>
                </a:solidFill>
                <a:latin typeface="Abadi" panose="020B0604020104020204" pitchFamily="34" charset="0"/>
              </a:rPr>
              <a:t>Project background and </a:t>
            </a:r>
            <a:r>
              <a:rPr lang="en-US" sz="2000" b="1" dirty="0" smtClean="0">
                <a:solidFill>
                  <a:schemeClr val="accent3">
                    <a:lumMod val="25000"/>
                  </a:schemeClr>
                </a:solidFill>
                <a:latin typeface="Abadi" panose="020B0604020104020204" pitchFamily="34" charset="0"/>
              </a:rPr>
              <a:t>context</a:t>
            </a:r>
          </a:p>
          <a:p>
            <a:pPr algn="just">
              <a:lnSpc>
                <a:spcPct val="12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SpaceX </a:t>
            </a:r>
            <a:r>
              <a:rPr lang="en-US" sz="1800" dirty="0">
                <a:solidFill>
                  <a:schemeClr val="accent3">
                    <a:lumMod val="25000"/>
                  </a:schemeClr>
                </a:solidFill>
                <a:latin typeface="Abadi" panose="020B0604020104020204" pitchFamily="34" charset="0"/>
              </a:rPr>
              <a:t>promotes Falcon 9 rocket launches at $62 million, a considerable saving compared to other providers, mainly attributed to the reusable first stage. The project's objective is to analyze SpaceX launch data and build a model to predict the successful landing of the first stage, allowing for cost estimation and competitive bidding in rocket launch endeavors.</a:t>
            </a:r>
          </a:p>
          <a:p>
            <a:pPr algn="just">
              <a:lnSpc>
                <a:spcPct val="120000"/>
              </a:lnSpc>
              <a:spcBef>
                <a:spcPts val="1400"/>
              </a:spcBef>
            </a:pPr>
            <a:r>
              <a:rPr lang="en-US" sz="2000" b="1" dirty="0">
                <a:solidFill>
                  <a:schemeClr val="accent3">
                    <a:lumMod val="25000"/>
                  </a:schemeClr>
                </a:solidFill>
                <a:latin typeface="Abadi" panose="020B0604020104020204" pitchFamily="34" charset="0"/>
              </a:rPr>
              <a:t>Problems you want to find </a:t>
            </a:r>
            <a:r>
              <a:rPr lang="en-US" sz="2000" b="1" dirty="0" smtClean="0">
                <a:solidFill>
                  <a:schemeClr val="accent3">
                    <a:lumMod val="25000"/>
                  </a:schemeClr>
                </a:solidFill>
                <a:latin typeface="Abadi" panose="020B0604020104020204" pitchFamily="34" charset="0"/>
              </a:rPr>
              <a:t>answers</a:t>
            </a:r>
          </a:p>
          <a:p>
            <a:pPr algn="just">
              <a:lnSpc>
                <a:spcPct val="12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W</a:t>
            </a:r>
            <a:r>
              <a:rPr lang="en-US" altLang="zh-CN" sz="1800" dirty="0">
                <a:solidFill>
                  <a:schemeClr val="accent3">
                    <a:lumMod val="25000"/>
                  </a:schemeClr>
                </a:solidFill>
                <a:latin typeface="Abadi" panose="020B0604020104020204" pitchFamily="34" charset="0"/>
              </a:rPr>
              <a:t>hich</a:t>
            </a:r>
            <a:r>
              <a:rPr lang="en-US" sz="1800" dirty="0">
                <a:solidFill>
                  <a:schemeClr val="accent3">
                    <a:lumMod val="25000"/>
                  </a:schemeClr>
                </a:solidFill>
                <a:latin typeface="Abadi" panose="020B0604020104020204" pitchFamily="34" charset="0"/>
              </a:rPr>
              <a:t> factors determine if the rocket will land successfully?</a:t>
            </a:r>
          </a:p>
          <a:p>
            <a:pPr algn="just">
              <a:lnSpc>
                <a:spcPct val="12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How much influence does each variable have on rocket landing success?</a:t>
            </a:r>
          </a:p>
          <a:p>
            <a:pPr algn="just">
              <a:lnSpc>
                <a:spcPct val="12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How to improve the success rate of rocket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2" name="Content Placeholder 1"/>
          <p:cNvPicPr>
            <a:picLocks noGrp="1" noChangeAspect="1"/>
          </p:cNvPicPr>
          <p:nvPr>
            <p:ph idx="4294967295"/>
          </p:nvPr>
        </p:nvPicPr>
        <p:blipFill>
          <a:blip r:embed="rId3"/>
          <a:stretch>
            <a:fillRect/>
          </a:stretch>
        </p:blipFill>
        <p:spPr>
          <a:xfrm>
            <a:off x="734027" y="2138441"/>
            <a:ext cx="10387738" cy="4288770"/>
          </a:xfrm>
          <a:prstGeom prst="rect">
            <a:avLst/>
          </a:prstGeom>
        </p:spPr>
      </p:pic>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34027" y="446254"/>
            <a:ext cx="10515600" cy="8693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smtClean="0">
                <a:solidFill>
                  <a:srgbClr val="0B49CB"/>
                </a:solidFill>
                <a:latin typeface="Abadi"/>
              </a:rPr>
              <a:t>The </a:t>
            </a:r>
            <a:r>
              <a:rPr lang="en-US" sz="3600" dirty="0">
                <a:solidFill>
                  <a:srgbClr val="0B49CB"/>
                </a:solidFill>
                <a:latin typeface="Abadi"/>
              </a:rPr>
              <a:t>Launch Site With Highest Launch Success Ratio</a:t>
            </a:r>
          </a:p>
          <a:p>
            <a:pPr>
              <a:lnSpc>
                <a:spcPct val="110000"/>
              </a:lnSpc>
            </a:pPr>
            <a:endParaRPr lang="en-US" sz="2800" dirty="0">
              <a:solidFill>
                <a:srgbClr val="0B49CB"/>
              </a:solidFill>
              <a:latin typeface="Abadi"/>
            </a:endParaRPr>
          </a:p>
        </p:txBody>
      </p:sp>
      <p:sp>
        <p:nvSpPr>
          <p:cNvPr id="4" name="Rectangle 3"/>
          <p:cNvSpPr/>
          <p:nvPr/>
        </p:nvSpPr>
        <p:spPr>
          <a:xfrm>
            <a:off x="734027" y="1419367"/>
            <a:ext cx="10515600" cy="719074"/>
          </a:xfrm>
          <a:prstGeom prst="rect">
            <a:avLst/>
          </a:prstGeom>
          <a:solidFill>
            <a:srgbClr val="F2F4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Abadi"/>
                <a:ea typeface="IBM Plex Mono SemiBold" panose="020B0709050203000203" pitchFamily="49" charset="0"/>
                <a:cs typeface="IBM Plex Mono SemiBold" panose="020B0709050203000203" pitchFamily="49" charset="0"/>
              </a:rPr>
              <a:t>The successful rate is 76.9%</a:t>
            </a:r>
            <a:endParaRPr lang="en-US" sz="2400" dirty="0">
              <a:solidFill>
                <a:schemeClr val="tx1"/>
              </a:solidFill>
              <a:latin typeface="Abadi"/>
              <a:ea typeface="IBM Plex Mono SemiBold" panose="020B0709050203000203" pitchFamily="49" charset="0"/>
              <a:cs typeface="IBM Plex Mono SemiBold" panose="020B0709050203000203" pitchFamily="49"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pPr>
            <a:r>
              <a:rPr lang="en-US" sz="3700" dirty="0">
                <a:solidFill>
                  <a:srgbClr val="0B49CB"/>
                </a:solidFill>
                <a:latin typeface="Abadi"/>
              </a:rPr>
              <a:t>Payload </a:t>
            </a:r>
            <a:r>
              <a:rPr lang="en-US" sz="3700" dirty="0">
                <a:solidFill>
                  <a:srgbClr val="0B49CB"/>
                </a:solidFill>
                <a:latin typeface="Abadi"/>
              </a:rPr>
              <a:t>vs. Launch Outcome scatter </a:t>
            </a:r>
            <a:r>
              <a:rPr lang="en-US" sz="3700" dirty="0">
                <a:solidFill>
                  <a:srgbClr val="0B49CB"/>
                </a:solidFill>
                <a:latin typeface="Abadi"/>
              </a:rPr>
              <a:t>plot</a:t>
            </a:r>
            <a:endParaRPr lang="en-US" sz="3700" dirty="0">
              <a:solidFill>
                <a:srgbClr val="0B49CB"/>
              </a:solidFill>
              <a:latin typeface="Abadi"/>
            </a:endParaRPr>
          </a:p>
        </p:txBody>
      </p:sp>
      <p:pic>
        <p:nvPicPr>
          <p:cNvPr id="6" name="Content Placeholder 3" descr="Graphical user interface, application&#10;&#10;Description automatically generated">
            <a:extLst>
              <a:ext uri="{FF2B5EF4-FFF2-40B4-BE49-F238E27FC236}">
                <a16:creationId xmlns="" xmlns:a16="http://schemas.microsoft.com/office/drawing/2014/main" xmlns:lc="http://schemas.openxmlformats.org/drawingml/2006/lockedCanvas" id="{E7D9358F-78D4-4E85-84A7-02D5123A0571}"/>
              </a:ext>
            </a:extLst>
          </p:cNvPr>
          <p:cNvPicPr>
            <a:picLocks noGrp="1" noChangeAspect="1"/>
          </p:cNvPicPr>
          <p:nvPr/>
        </p:nvPicPr>
        <p:blipFill>
          <a:blip r:embed="rId4"/>
          <a:stretch>
            <a:fillRect/>
          </a:stretch>
        </p:blipFill>
        <p:spPr>
          <a:xfrm>
            <a:off x="669074" y="1674235"/>
            <a:ext cx="10371965" cy="450272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pic>
        <p:nvPicPr>
          <p:cNvPr id="2" name="Picture 1"/>
          <p:cNvPicPr>
            <a:picLocks noChangeAspect="1"/>
          </p:cNvPicPr>
          <p:nvPr/>
        </p:nvPicPr>
        <p:blipFill>
          <a:blip r:embed="rId3"/>
          <a:stretch>
            <a:fillRect/>
          </a:stretch>
        </p:blipFill>
        <p:spPr>
          <a:xfrm>
            <a:off x="770011" y="2176737"/>
            <a:ext cx="9192855" cy="3074282"/>
          </a:xfrm>
          <a:prstGeom prst="rect">
            <a:avLst/>
          </a:prstGeom>
        </p:spPr>
      </p:pic>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p:cNvPicPr>
            <a:picLocks noChangeAspect="1"/>
          </p:cNvPicPr>
          <p:nvPr/>
        </p:nvPicPr>
        <p:blipFill>
          <a:blip r:embed="rId4"/>
          <a:stretch>
            <a:fillRect/>
          </a:stretch>
        </p:blipFill>
        <p:spPr>
          <a:xfrm>
            <a:off x="717615" y="5251019"/>
            <a:ext cx="9245251" cy="1549107"/>
          </a:xfrm>
          <a:prstGeom prst="rect">
            <a:avLst/>
          </a:prstGeom>
        </p:spPr>
      </p:pic>
      <p:sp>
        <p:nvSpPr>
          <p:cNvPr id="7" name="Rectangle 6"/>
          <p:cNvSpPr/>
          <p:nvPr/>
        </p:nvSpPr>
        <p:spPr>
          <a:xfrm>
            <a:off x="770010" y="1402183"/>
            <a:ext cx="9097321" cy="707886"/>
          </a:xfrm>
          <a:prstGeom prst="rect">
            <a:avLst/>
          </a:prstGeom>
        </p:spPr>
        <p:txBody>
          <a:bodyPr wrap="square">
            <a:spAutoFit/>
          </a:bodyPr>
          <a:lstStyle/>
          <a:p>
            <a:pPr>
              <a:spcBef>
                <a:spcPts val="1400"/>
              </a:spcBef>
            </a:pPr>
            <a:r>
              <a:rPr lang="en-US" sz="2000" dirty="0">
                <a:latin typeface="Abadi" panose="020B0604020104020204" pitchFamily="34" charset="0"/>
              </a:rPr>
              <a:t>The decision tree classifier is the model with the highest classification </a:t>
            </a:r>
            <a:r>
              <a:rPr lang="en-US" sz="2000" dirty="0" smtClean="0">
                <a:latin typeface="Abadi" panose="020B0604020104020204" pitchFamily="34" charset="0"/>
              </a:rPr>
              <a:t>accuracy which is about </a:t>
            </a:r>
            <a:r>
              <a:rPr lang="en-US" sz="2000" u="sng" dirty="0" smtClean="0">
                <a:latin typeface="Abadi" panose="020B0604020104020204" pitchFamily="34" charset="0"/>
              </a:rPr>
              <a:t>0.8768</a:t>
            </a:r>
            <a:endParaRPr lang="en-US" sz="2000" u="sng" dirty="0">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pic>
        <p:nvPicPr>
          <p:cNvPr id="2" name="Picture 1"/>
          <p:cNvPicPr>
            <a:picLocks noChangeAspect="1"/>
          </p:cNvPicPr>
          <p:nvPr/>
        </p:nvPicPr>
        <p:blipFill>
          <a:blip r:embed="rId3"/>
          <a:stretch>
            <a:fillRect/>
          </a:stretch>
        </p:blipFill>
        <p:spPr>
          <a:xfrm>
            <a:off x="4899545" y="1477350"/>
            <a:ext cx="6020640" cy="4391638"/>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477673" y="1477350"/>
            <a:ext cx="3944202" cy="4391638"/>
          </a:xfrm>
          <a:prstGeom prst="rect">
            <a:avLst/>
          </a:prstGeom>
        </p:spPr>
        <p:txBody>
          <a:bodyPr>
            <a:normAutofit/>
          </a:bodyPr>
          <a:lstStyle/>
          <a:p>
            <a:pPr algn="just">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r>
              <a:rPr lang="en-US" sz="2000" dirty="0">
                <a:solidFill>
                  <a:schemeClr val="accent3">
                    <a:lumMod val="25000"/>
                  </a:schemeClr>
                </a:solidFill>
                <a:latin typeface="Abadi" panose="020B0604020104020204" pitchFamily="34" charset="0"/>
              </a:rPr>
              <a:t>.</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launch success rate started to increase sharply from 2013 to 2020.</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Orbits ES-L1, GEO, HEO, SSO, and VLEO had the most success rate.</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Decision tree classifier is the best machine-learning algorithm for this task.</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r>
              <a:rPr lang="en-US" sz="7200" dirty="0" smtClean="0">
                <a:solidFill>
                  <a:schemeClr val="accent3">
                    <a:lumMod val="25000"/>
                  </a:schemeClr>
                </a:solidFill>
                <a:latin typeface="Abadi"/>
              </a:rPr>
              <a:t>:</a:t>
            </a:r>
          </a:p>
          <a:p>
            <a:pPr marL="228600" lvl="1" algn="just">
              <a:lnSpc>
                <a:spcPct val="140000"/>
              </a:lnSpc>
              <a:spcBef>
                <a:spcPts val="1400"/>
              </a:spcBef>
              <a:buFont typeface="Wingdings" panose="05000000000000000000" pitchFamily="2" charset="2"/>
              <a:buChar char="Ø"/>
            </a:pPr>
            <a:r>
              <a:rPr lang="en-US" sz="6400" dirty="0">
                <a:solidFill>
                  <a:schemeClr val="accent3">
                    <a:lumMod val="25000"/>
                  </a:schemeClr>
                </a:solidFill>
                <a:latin typeface="Abadi" panose="020B0604020104020204" pitchFamily="34" charset="0"/>
              </a:rPr>
              <a:t>Historical Data Compilation: Collect historical data of Falcon 9 launches, including both successful and unsuccessful landing attempts. This data from SpaceX API and web scraping from </a:t>
            </a:r>
            <a:r>
              <a:rPr lang="en-US" sz="6400" dirty="0" smtClean="0">
                <a:solidFill>
                  <a:schemeClr val="accent3">
                    <a:lumMod val="25000"/>
                  </a:schemeClr>
                </a:solidFill>
                <a:latin typeface="Abadi" panose="020B0604020104020204" pitchFamily="34" charset="0"/>
              </a:rPr>
              <a:t>Wikipedia.</a:t>
            </a:r>
            <a:endParaRPr lang="en-US" sz="6400" dirty="0">
              <a:solidFill>
                <a:schemeClr val="accent3">
                  <a:lumMod val="25000"/>
                </a:schemeClr>
              </a:solidFill>
              <a:latin typeface="Abadi" panose="020B0604020104020204" pitchFamily="34" charset="0"/>
            </a:endParaRPr>
          </a:p>
          <a:p>
            <a:pPr>
              <a:lnSpc>
                <a:spcPct val="120000"/>
              </a:lnSpc>
              <a:spcBef>
                <a:spcPts val="1400"/>
              </a:spcBef>
            </a:pPr>
            <a:r>
              <a:rPr lang="en-US" sz="7200" dirty="0" smtClean="0">
                <a:solidFill>
                  <a:schemeClr val="accent3">
                    <a:lumMod val="25000"/>
                  </a:schemeClr>
                </a:solidFill>
                <a:latin typeface="Abadi"/>
              </a:rPr>
              <a:t>Perform </a:t>
            </a:r>
            <a:r>
              <a:rPr lang="en-US" sz="7200" dirty="0">
                <a:solidFill>
                  <a:schemeClr val="accent3">
                    <a:lumMod val="25000"/>
                  </a:schemeClr>
                </a:solidFill>
                <a:latin typeface="Abadi"/>
              </a:rPr>
              <a:t>data </a:t>
            </a:r>
            <a:r>
              <a:rPr lang="en-US" sz="7200" dirty="0" smtClean="0">
                <a:solidFill>
                  <a:schemeClr val="accent3">
                    <a:lumMod val="25000"/>
                  </a:schemeClr>
                </a:solidFill>
                <a:latin typeface="Abadi"/>
              </a:rPr>
              <a:t>wrangling</a:t>
            </a:r>
          </a:p>
          <a:p>
            <a:pPr marL="228600" lvl="1" algn="just">
              <a:lnSpc>
                <a:spcPct val="140000"/>
              </a:lnSpc>
              <a:spcBef>
                <a:spcPts val="1400"/>
              </a:spcBef>
              <a:buFont typeface="Wingdings" panose="05000000000000000000" pitchFamily="2" charset="2"/>
              <a:buChar char="Ø"/>
            </a:pPr>
            <a:r>
              <a:rPr lang="en-US" sz="6400" dirty="0">
                <a:solidFill>
                  <a:schemeClr val="accent3">
                    <a:lumMod val="25000"/>
                  </a:schemeClr>
                </a:solidFill>
                <a:latin typeface="Abadi" panose="020B0604020104020204" pitchFamily="34" charset="0"/>
              </a:rPr>
              <a:t>Data Cleaning and Preprocessing: Clean the collected data by addressing missing values, outliers, and any inconsistencies. Preprocess the data to ensure it is in a format suitable for machine learning analysis.</a:t>
            </a:r>
          </a:p>
          <a:p>
            <a:pPr>
              <a:lnSpc>
                <a:spcPct val="120000"/>
              </a:lnSpc>
              <a:spcBef>
                <a:spcPts val="1400"/>
              </a:spcBef>
            </a:pPr>
            <a:r>
              <a:rPr lang="en-US" sz="7200" dirty="0" smtClean="0">
                <a:solidFill>
                  <a:schemeClr val="accent3">
                    <a:lumMod val="25000"/>
                  </a:schemeClr>
                </a:solidFill>
                <a:latin typeface="Abadi"/>
              </a:rPr>
              <a:t>Perform </a:t>
            </a:r>
            <a:r>
              <a:rPr lang="en-US" sz="7200" dirty="0">
                <a:solidFill>
                  <a:schemeClr val="accent3">
                    <a:lumMod val="25000"/>
                  </a:schemeClr>
                </a:solidFill>
                <a:latin typeface="Abadi"/>
              </a:rPr>
              <a:t>exploratory data analysis (EDA) using visualization and SQL</a:t>
            </a:r>
          </a:p>
          <a:p>
            <a:pPr>
              <a:lnSpc>
                <a:spcPct val="120000"/>
              </a:lnSpc>
              <a:spcBef>
                <a:spcPts val="14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1400"/>
              </a:spcBef>
            </a:pPr>
            <a:r>
              <a:rPr lang="en-US" sz="7200" dirty="0">
                <a:solidFill>
                  <a:schemeClr val="accent3">
                    <a:lumMod val="25000"/>
                  </a:schemeClr>
                </a:solidFill>
                <a:latin typeface="Abadi"/>
              </a:rPr>
              <a:t>Perform predictive analysis using classification models</a:t>
            </a:r>
          </a:p>
          <a:p>
            <a:pPr marL="228600" lvl="1" algn="just">
              <a:lnSpc>
                <a:spcPct val="140000"/>
              </a:lnSpc>
              <a:spcBef>
                <a:spcPts val="1400"/>
              </a:spcBef>
              <a:buFont typeface="Wingdings" panose="05000000000000000000" pitchFamily="2" charset="2"/>
              <a:buChar char="Ø"/>
            </a:pPr>
            <a:r>
              <a:rPr lang="en-US" sz="6400" dirty="0">
                <a:solidFill>
                  <a:schemeClr val="accent3">
                    <a:lumMod val="25000"/>
                  </a:schemeClr>
                </a:solidFill>
                <a:latin typeface="Abadi" panose="020B0604020104020204" pitchFamily="34" charset="0"/>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8756126" cy="4351338"/>
          </a:xfrm>
          <a:prstGeom prst="rect">
            <a:avLst/>
          </a:prstGeom>
        </p:spPr>
        <p:txBody>
          <a:bodyPr/>
          <a:lstStyle/>
          <a:p>
            <a:pPr>
              <a:lnSpc>
                <a:spcPct val="100000"/>
              </a:lnSpc>
              <a:spcBef>
                <a:spcPts val="1400"/>
              </a:spcBef>
            </a:pPr>
            <a:r>
              <a:rPr lang="en-US" sz="2400" dirty="0">
                <a:solidFill>
                  <a:schemeClr val="accent3">
                    <a:lumMod val="25000"/>
                  </a:schemeClr>
                </a:solidFill>
                <a:latin typeface="Abadi" panose="020B0604020104020204" pitchFamily="34" charset="0"/>
              </a:rPr>
              <a:t>Describe how data sets were collected</a:t>
            </a:r>
            <a:r>
              <a:rPr lang="en-US" sz="2400" dirty="0" smtClean="0">
                <a:solidFill>
                  <a:schemeClr val="accent3">
                    <a:lumMod val="25000"/>
                  </a:schemeClr>
                </a:solidFill>
                <a:latin typeface="Abadi" panose="020B0604020104020204" pitchFamily="34" charset="0"/>
              </a:rPr>
              <a:t>.</a:t>
            </a:r>
          </a:p>
          <a:p>
            <a:pPr marL="228600" lvl="1" algn="just">
              <a:lnSpc>
                <a:spcPct val="12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First, Data </a:t>
            </a:r>
            <a:r>
              <a:rPr lang="en-US" sz="1800" dirty="0">
                <a:solidFill>
                  <a:schemeClr val="accent3">
                    <a:lumMod val="25000"/>
                  </a:schemeClr>
                </a:solidFill>
                <a:latin typeface="Abadi" panose="020B0604020104020204" pitchFamily="34" charset="0"/>
              </a:rPr>
              <a:t>collection was done using get request to the SpaceX API.</a:t>
            </a:r>
          </a:p>
          <a:p>
            <a:pPr marL="228600" lvl="1" algn="just">
              <a:lnSpc>
                <a:spcPct val="12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Second, </a:t>
            </a:r>
            <a:r>
              <a:rPr lang="en-US" sz="1800" dirty="0">
                <a:solidFill>
                  <a:schemeClr val="accent3">
                    <a:lumMod val="25000"/>
                  </a:schemeClr>
                </a:solidFill>
                <a:latin typeface="Abadi" panose="020B0604020104020204" pitchFamily="34" charset="0"/>
              </a:rPr>
              <a:t>decoded the response content as a Json using .json() function call and turn it into a </a:t>
            </a:r>
            <a:r>
              <a:rPr lang="en-US" sz="1800" b="1" dirty="0">
                <a:solidFill>
                  <a:schemeClr val="accent3">
                    <a:lumMod val="25000"/>
                  </a:schemeClr>
                </a:solidFill>
                <a:latin typeface="Abadi" panose="020B0604020104020204" pitchFamily="34" charset="0"/>
              </a:rPr>
              <a:t>pandas</a:t>
            </a:r>
            <a:r>
              <a:rPr lang="en-US" sz="1800" dirty="0">
                <a:solidFill>
                  <a:schemeClr val="accent3">
                    <a:lumMod val="25000"/>
                  </a:schemeClr>
                </a:solidFill>
                <a:latin typeface="Abadi" panose="020B0604020104020204" pitchFamily="34" charset="0"/>
              </a:rPr>
              <a:t> dataframe using .json_normalize().</a:t>
            </a:r>
          </a:p>
          <a:p>
            <a:pPr marL="228600" lvl="1" algn="just">
              <a:lnSpc>
                <a:spcPct val="12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Third, </a:t>
            </a:r>
            <a:r>
              <a:rPr lang="en-US" sz="1800" dirty="0">
                <a:solidFill>
                  <a:schemeClr val="accent3">
                    <a:lumMod val="25000"/>
                  </a:schemeClr>
                </a:solidFill>
                <a:latin typeface="Abadi" panose="020B0604020104020204" pitchFamily="34" charset="0"/>
              </a:rPr>
              <a:t>cleaned the data, checked for missing values and fill in missing values where necessary.</a:t>
            </a: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9" y="1800225"/>
            <a:ext cx="4488240" cy="4225925"/>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U</a:t>
            </a:r>
            <a:r>
              <a:rPr lang="en-US" sz="2000" dirty="0" smtClean="0">
                <a:solidFill>
                  <a:schemeClr val="accent3">
                    <a:lumMod val="25000"/>
                  </a:schemeClr>
                </a:solidFill>
                <a:latin typeface="Abadi" panose="020B0604020104020204" pitchFamily="34" charset="0"/>
              </a:rPr>
              <a:t>sed the </a:t>
            </a:r>
            <a:r>
              <a:rPr lang="en-US" sz="2000" b="1" u="sng" dirty="0" smtClean="0">
                <a:solidFill>
                  <a:schemeClr val="accent3">
                    <a:lumMod val="25000"/>
                  </a:schemeClr>
                </a:solidFill>
                <a:latin typeface="Abadi" panose="020B0604020104020204" pitchFamily="34" charset="0"/>
              </a:rPr>
              <a:t>requests.get ()</a:t>
            </a:r>
            <a:r>
              <a:rPr lang="en-US" sz="2000" dirty="0" smtClean="0">
                <a:solidFill>
                  <a:schemeClr val="accent3">
                    <a:lumMod val="25000"/>
                  </a:schemeClr>
                </a:solidFill>
                <a:latin typeface="Abadi" panose="020B0604020104020204" pitchFamily="34" charset="0"/>
              </a:rPr>
              <a:t> function to access the spacex API to collect data</a:t>
            </a:r>
            <a:endParaRPr lang="en-US" sz="2000" dirty="0" smtClean="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panose="020B0604020104020204" pitchFamily="34" charset="0"/>
              </a:rPr>
              <a:t>The link to the notebook </a:t>
            </a:r>
            <a:r>
              <a:rPr lang="en-US" sz="2000" dirty="0" smtClean="0">
                <a:solidFill>
                  <a:schemeClr val="accent3">
                    <a:lumMod val="25000"/>
                  </a:schemeClr>
                </a:solidFill>
                <a:latin typeface="Abadi" panose="020B0604020104020204" pitchFamily="34" charset="0"/>
              </a:rPr>
              <a:t>is: </a:t>
            </a:r>
            <a:r>
              <a:rPr lang="en-US" sz="1800" i="1" dirty="0" smtClean="0">
                <a:solidFill>
                  <a:srgbClr val="1C7DDB"/>
                </a:solidFill>
                <a:latin typeface="Abadi" panose="020B0604020104020204" pitchFamily="34" charset="0"/>
              </a:rPr>
              <a:t>https</a:t>
            </a:r>
            <a:r>
              <a:rPr lang="en-US" sz="1800" i="1" dirty="0">
                <a:solidFill>
                  <a:srgbClr val="1C7DDB"/>
                </a:solidFill>
                <a:latin typeface="Abadi" panose="020B0604020104020204" pitchFamily="34" charset="0"/>
              </a:rPr>
              <a:t>://</a:t>
            </a:r>
            <a:r>
              <a:rPr lang="en-US" sz="1800" i="1" dirty="0" smtClean="0">
                <a:solidFill>
                  <a:srgbClr val="1C7DDB"/>
                </a:solidFill>
                <a:latin typeface="Abadi" panose="020B0604020104020204" pitchFamily="34" charset="0"/>
              </a:rPr>
              <a:t>github.com/haodata/Data-Science-Capstone-Project/blob/main/week1.1jupyter-labs-spacex-data-collection-api.ipynb</a:t>
            </a:r>
            <a:endParaRPr lang="en-US" sz="2000" i="1" dirty="0">
              <a:solidFill>
                <a:srgbClr val="1C7DDB"/>
              </a:solidFill>
              <a:latin typeface="Abadi" panose="020B0604020104020204" pitchFamily="34" charset="0"/>
            </a:endParaRPr>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262" y="1777596"/>
            <a:ext cx="5547710" cy="444879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4195499" cy="4634923"/>
          </a:xfrm>
          <a:prstGeom prst="rect">
            <a:avLst/>
          </a:prstGeom>
        </p:spPr>
        <p:txBody>
          <a:bodyPr lIns="91440" tIns="45720" rIns="91440" bIns="45720" anchor="t">
            <a:noAutofit/>
          </a:bodyPr>
          <a:lstStyle/>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Identify Target </a:t>
            </a:r>
            <a:r>
              <a:rPr lang="en-US" sz="1800" dirty="0" smtClean="0">
                <a:solidFill>
                  <a:schemeClr val="accent3">
                    <a:lumMod val="25000"/>
                  </a:schemeClr>
                </a:solidFill>
                <a:latin typeface="Abadi" panose="020B0604020104020204" pitchFamily="34" charset="0"/>
              </a:rPr>
              <a:t>Websites</a:t>
            </a:r>
            <a:endParaRPr lang="en-US" sz="18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Choose a Web Scraping Tool: </a:t>
            </a:r>
            <a:r>
              <a:rPr lang="en-US" sz="1800" b="1" dirty="0">
                <a:solidFill>
                  <a:schemeClr val="accent3">
                    <a:lumMod val="25000"/>
                  </a:schemeClr>
                </a:solidFill>
                <a:latin typeface="Abadi" panose="020B0604020104020204" pitchFamily="34" charset="0"/>
              </a:rPr>
              <a:t>Beautifulsoup</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Inspect Website </a:t>
            </a:r>
            <a:r>
              <a:rPr lang="en-US" sz="1800" dirty="0" smtClean="0">
                <a:solidFill>
                  <a:schemeClr val="accent3">
                    <a:lumMod val="25000"/>
                  </a:schemeClr>
                </a:solidFill>
                <a:latin typeface="Abadi" panose="020B0604020104020204" pitchFamily="34" charset="0"/>
              </a:rPr>
              <a:t>Structure</a:t>
            </a:r>
            <a:endParaRPr lang="en-US" sz="18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Access Permissions: </a:t>
            </a:r>
            <a:r>
              <a:rPr lang="en-US" sz="1800" b="1" dirty="0">
                <a:solidFill>
                  <a:schemeClr val="accent3">
                    <a:lumMod val="25000"/>
                  </a:schemeClr>
                </a:solidFill>
                <a:latin typeface="Abadi" panose="020B0604020104020204" pitchFamily="34" charset="0"/>
              </a:rPr>
              <a:t>requests.get()</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Parse </a:t>
            </a:r>
            <a:r>
              <a:rPr lang="en-US" sz="1800" dirty="0" smtClean="0">
                <a:solidFill>
                  <a:schemeClr val="accent3">
                    <a:lumMod val="25000"/>
                  </a:schemeClr>
                </a:solidFill>
                <a:latin typeface="Abadi" panose="020B0604020104020204" pitchFamily="34" charset="0"/>
              </a:rPr>
              <a:t>HTML Content</a:t>
            </a:r>
          </a:p>
          <a:p>
            <a:pPr marL="0" indent="0">
              <a:lnSpc>
                <a:spcPct val="100000"/>
              </a:lnSpc>
              <a:spcBef>
                <a:spcPts val="1400"/>
              </a:spcBef>
              <a:buNone/>
            </a:pPr>
            <a:r>
              <a:rPr lang="en-US" sz="1800" dirty="0" smtClean="0">
                <a:solidFill>
                  <a:schemeClr val="accent3">
                    <a:lumMod val="25000"/>
                  </a:schemeClr>
                </a:solidFill>
                <a:latin typeface="Abadi" panose="020B0604020104020204" pitchFamily="34" charset="0"/>
              </a:rPr>
              <a:t>The </a:t>
            </a:r>
            <a:r>
              <a:rPr lang="en-US" sz="1800" dirty="0">
                <a:solidFill>
                  <a:schemeClr val="accent3">
                    <a:lumMod val="25000"/>
                  </a:schemeClr>
                </a:solidFill>
                <a:latin typeface="Abadi" panose="020B0604020104020204" pitchFamily="34" charset="0"/>
              </a:rPr>
              <a:t>link to the notebook is </a:t>
            </a:r>
            <a:r>
              <a:rPr lang="en-US" sz="1800" dirty="0" smtClean="0">
                <a:solidFill>
                  <a:schemeClr val="accent3">
                    <a:lumMod val="25000"/>
                  </a:schemeClr>
                </a:solidFill>
                <a:latin typeface="Abadi" panose="020B0604020104020204" pitchFamily="34" charset="0"/>
              </a:rPr>
              <a:t>:</a:t>
            </a:r>
          </a:p>
          <a:p>
            <a:pPr marL="0" indent="0">
              <a:lnSpc>
                <a:spcPct val="100000"/>
              </a:lnSpc>
              <a:spcBef>
                <a:spcPts val="1400"/>
              </a:spcBef>
              <a:buNone/>
            </a:pPr>
            <a:r>
              <a:rPr lang="en-US" sz="1600" i="1" dirty="0">
                <a:solidFill>
                  <a:srgbClr val="1C7DDB"/>
                </a:solidFill>
                <a:latin typeface="Abadi" panose="020B0604020104020204" pitchFamily="34" charset="0"/>
              </a:rPr>
              <a:t>https://github.com/haodata/Data-Science-Capstone-Project/blob/main/jupyter-labs-webscraping.ipynb</a:t>
            </a: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262" y="1803801"/>
            <a:ext cx="5461000" cy="419536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412</TotalTime>
  <Words>1570</Words>
  <Application>Microsoft Office PowerPoint</Application>
  <PresentationFormat>Widescreen</PresentationFormat>
  <Paragraphs>230</Paragraphs>
  <Slides>47</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Abadi</vt:lpstr>
      <vt:lpstr>IBM Plex Mono SemiBold</vt:lpstr>
      <vt:lpstr>IBM Plex Mono Text</vt:lpstr>
      <vt:lpstr>SF Pro</vt:lpstr>
      <vt:lpstr>等线</vt:lpstr>
      <vt:lpstr>Arial</vt:lpstr>
      <vt:lpstr>Calibri</vt:lpstr>
      <vt:lpstr>Calibri Light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hp</cp:lastModifiedBy>
  <cp:revision>266</cp:revision>
  <dcterms:created xsi:type="dcterms:W3CDTF">2021-04-29T18:58:34Z</dcterms:created>
  <dcterms:modified xsi:type="dcterms:W3CDTF">2023-12-05T17:03:46Z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